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A4F39-1283-44E6-80C7-99511943500B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9B892-FDF9-46E0-BF65-B3F23ECAB15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9B892-FDF9-46E0-BF65-B3F23ECAB15C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D83D72-F4FB-4624-AFC6-59391A274D95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4F9BCE-A18C-45D9-8268-E3D1DD8AB00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83D72-F4FB-4624-AFC6-59391A274D95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F9BCE-A18C-45D9-8268-E3D1DD8AB00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83D72-F4FB-4624-AFC6-59391A274D95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F9BCE-A18C-45D9-8268-E3D1DD8AB00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83D72-F4FB-4624-AFC6-59391A274D95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F9BCE-A18C-45D9-8268-E3D1DD8AB00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83D72-F4FB-4624-AFC6-59391A274D95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F9BCE-A18C-45D9-8268-E3D1DD8AB00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83D72-F4FB-4624-AFC6-59391A274D95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F9BCE-A18C-45D9-8268-E3D1DD8AB00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83D72-F4FB-4624-AFC6-59391A274D95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F9BCE-A18C-45D9-8268-E3D1DD8AB00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83D72-F4FB-4624-AFC6-59391A274D95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F9BCE-A18C-45D9-8268-E3D1DD8AB00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83D72-F4FB-4624-AFC6-59391A274D95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F9BCE-A18C-45D9-8268-E3D1DD8AB00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7D83D72-F4FB-4624-AFC6-59391A274D95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4F9BCE-A18C-45D9-8268-E3D1DD8AB00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D83D72-F4FB-4624-AFC6-59391A274D95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4F9BCE-A18C-45D9-8268-E3D1DD8AB00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7D83D72-F4FB-4624-AFC6-59391A274D95}" type="datetimeFigureOut">
              <a:rPr lang="zh-TW" altLang="en-US" smtClean="0"/>
              <a:t>2016/10/7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E4F9BCE-A18C-45D9-8268-E3D1DD8AB00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06" y="0"/>
            <a:ext cx="9001156" cy="1829761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 smtClean="0"/>
              <a:t>1051[</a:t>
            </a:r>
            <a:r>
              <a:rPr lang="zh-TW" altLang="en-US" sz="4000" dirty="0" smtClean="0"/>
              <a:t>詮釋閱讀與想像創生</a:t>
            </a:r>
            <a:r>
              <a:rPr lang="en-US" altLang="zh-TW" sz="4000" dirty="0" smtClean="0"/>
              <a:t>]</a:t>
            </a:r>
            <a:r>
              <a:rPr lang="zh-TW" altLang="en-US" sz="4000" dirty="0" smtClean="0"/>
              <a:t>課群計畫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第一場雙班</a:t>
            </a:r>
            <a:r>
              <a:rPr lang="zh-TW" altLang="en-US" sz="4000" dirty="0" smtClean="0">
                <a:solidFill>
                  <a:srgbClr val="C00000"/>
                </a:solidFill>
              </a:rPr>
              <a:t>科際</a:t>
            </a:r>
            <a:r>
              <a:rPr lang="zh-TW" altLang="en-US" sz="4000" dirty="0" smtClean="0"/>
              <a:t>協同教學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4348" y="5500702"/>
            <a:ext cx="7772400" cy="1199704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閱讀與想像：生命敘事／吳美玲老師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bg1"/>
                </a:solidFill>
              </a:rPr>
              <a:t>閱讀與想像：歷史記憶／邵承芬老師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85918" y="2714620"/>
            <a:ext cx="6072230" cy="15716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活著是權利？還是義務</a:t>
            </a:r>
            <a:endParaRPr lang="zh-TW" altLang="en-US" sz="4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428860" y="4572008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2060"/>
                </a:solidFill>
              </a:rPr>
              <a:t>協同教師：劉殿潤老師</a:t>
            </a:r>
            <a:endParaRPr lang="zh-TW" altLang="en-US" sz="3200" b="1" dirty="0">
              <a:solidFill>
                <a:srgbClr val="002060"/>
              </a:solidFill>
            </a:endParaRPr>
          </a:p>
        </p:txBody>
      </p:sp>
      <p:pic>
        <p:nvPicPr>
          <p:cNvPr id="9" name="圖片 8" descr="14894_e2891ea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00042"/>
            <a:ext cx="1435027" cy="1995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圖片 9" descr="14896_151d5eb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781" y="428604"/>
            <a:ext cx="1630219" cy="2043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張藝謀詮釋下的</a:t>
            </a:r>
            <a:r>
              <a:rPr lang="en-US" altLang="zh-TW" sz="3200" dirty="0" smtClean="0"/>
              <a:t>《</a:t>
            </a:r>
            <a:r>
              <a:rPr lang="zh-TW" altLang="en-US" sz="3200" dirty="0" smtClean="0"/>
              <a:t>活著</a:t>
            </a:r>
            <a:r>
              <a:rPr lang="en-US" altLang="zh-TW" sz="3200" dirty="0" smtClean="0"/>
              <a:t>》</a:t>
            </a:r>
          </a:p>
          <a:p>
            <a:pPr lvl="1"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FF0000"/>
                </a:solidFill>
              </a:rPr>
              <a:t>閱讀即改作</a:t>
            </a:r>
            <a:r>
              <a:rPr lang="zh-TW" altLang="en-US" sz="2800" dirty="0" smtClean="0"/>
              <a:t>，是本課群的精神之一，文本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影本間的差異</a:t>
            </a:r>
            <a:r>
              <a:rPr lang="zh-TW" altLang="en-US" sz="2800" dirty="0" smtClean="0"/>
              <a:t>？</a:t>
            </a:r>
            <a:endParaRPr lang="en-US" altLang="zh-TW" sz="2800" dirty="0" smtClean="0"/>
          </a:p>
          <a:p>
            <a:pPr lvl="1">
              <a:lnSpc>
                <a:spcPct val="150000"/>
              </a:lnSpc>
            </a:pPr>
            <a:r>
              <a:rPr lang="zh-TW" altLang="en-US" sz="2800" dirty="0" smtClean="0"/>
              <a:t>閱</a:t>
            </a:r>
            <a:r>
              <a:rPr lang="zh-TW" altLang="en-US" sz="2800" dirty="0" smtClean="0"/>
              <a:t>聽人如何看待元素的增刪，如影本中皮影戲的出現以及</a:t>
            </a:r>
            <a:r>
              <a:rPr lang="zh-TW" altLang="en-US" sz="2800" dirty="0" smtClean="0"/>
              <a:t>結局。</a:t>
            </a:r>
            <a:endParaRPr lang="zh-TW" altLang="en-US" sz="2800" dirty="0" smtClean="0"/>
          </a:p>
          <a:p>
            <a:pPr lvl="1">
              <a:lnSpc>
                <a:spcPct val="150000"/>
              </a:lnSpc>
            </a:pPr>
            <a:r>
              <a:rPr lang="zh-TW" altLang="en-US" sz="2800" dirty="0" smtClean="0"/>
              <a:t>從文本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影本互文性的角度，如何看待原著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改編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000" dirty="0" smtClean="0">
                <a:solidFill>
                  <a:srgbClr val="002060"/>
                </a:solidFill>
              </a:rPr>
              <a:t>省思與討論２</a:t>
            </a:r>
            <a:endParaRPr lang="zh-TW" altLang="en-US" sz="5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如果台灣拍一</a:t>
            </a:r>
            <a:r>
              <a:rPr lang="zh-TW" altLang="en-US" sz="3200" dirty="0" smtClean="0"/>
              <a:t>部</a:t>
            </a:r>
            <a:r>
              <a:rPr lang="en-US" altLang="zh-TW" sz="3200" dirty="0" smtClean="0"/>
              <a:t>《</a:t>
            </a:r>
            <a:r>
              <a:rPr lang="zh-TW" altLang="en-US" sz="3200" dirty="0" smtClean="0"/>
              <a:t>二二八</a:t>
            </a:r>
            <a:r>
              <a:rPr lang="en-US" altLang="zh-TW" sz="3200" dirty="0" smtClean="0"/>
              <a:t>》</a:t>
            </a:r>
            <a:r>
              <a:rPr lang="zh-TW" altLang="en-US" sz="3200" dirty="0" smtClean="0"/>
              <a:t>，</a:t>
            </a:r>
            <a:r>
              <a:rPr lang="zh-TW" altLang="en-US" sz="3200" dirty="0" smtClean="0"/>
              <a:t>該如何掌控歷史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時代的元素</a:t>
            </a:r>
            <a:r>
              <a:rPr lang="zh-TW" altLang="en-US" sz="3200" dirty="0" smtClean="0"/>
              <a:t>？</a:t>
            </a:r>
            <a:endParaRPr lang="en-US" altLang="zh-TW" sz="3200" dirty="0" smtClean="0"/>
          </a:p>
          <a:p>
            <a:pPr lvl="1">
              <a:lnSpc>
                <a:spcPct val="150000"/>
              </a:lnSpc>
            </a:pPr>
            <a:r>
              <a:rPr lang="zh-TW" altLang="en-US" sz="2800" dirty="0" smtClean="0"/>
              <a:t>歷史事實與歷史解釋</a:t>
            </a:r>
          </a:p>
          <a:p>
            <a:pPr lvl="1">
              <a:lnSpc>
                <a:spcPct val="150000"/>
              </a:lnSpc>
            </a:pPr>
            <a:r>
              <a:rPr lang="zh-TW" altLang="en-US" sz="2800" dirty="0" smtClean="0"/>
              <a:t>歷史再現與同情的想像</a:t>
            </a:r>
          </a:p>
          <a:p>
            <a:pPr lvl="1">
              <a:lnSpc>
                <a:spcPct val="150000"/>
              </a:lnSpc>
            </a:pPr>
            <a:r>
              <a:rPr lang="zh-TW" altLang="en-US" sz="2800" dirty="0" smtClean="0"/>
              <a:t>歷史的兩個境界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淑世與</a:t>
            </a:r>
            <a:r>
              <a:rPr lang="zh-TW" altLang="en-US" sz="2800" dirty="0" smtClean="0"/>
              <a:t>致用</a:t>
            </a: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000" dirty="0" smtClean="0">
                <a:solidFill>
                  <a:srgbClr val="002060"/>
                </a:solidFill>
              </a:rPr>
              <a:t>省思與討論３</a:t>
            </a:r>
            <a:endParaRPr lang="zh-TW" altLang="en-US" sz="5000" dirty="0">
              <a:solidFill>
                <a:srgbClr val="002060"/>
              </a:solidFill>
            </a:endParaRPr>
          </a:p>
        </p:txBody>
      </p:sp>
      <p:pic>
        <p:nvPicPr>
          <p:cNvPr id="5" name="圖片 4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2857496"/>
            <a:ext cx="1815792" cy="2571744"/>
          </a:xfrm>
          <a:prstGeom prst="rect">
            <a:avLst/>
          </a:prstGeom>
          <a:ln w="1270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57158" y="6211669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圖片位址</a:t>
            </a:r>
            <a:endParaRPr lang="en-US" altLang="zh-TW" dirty="0" smtClean="0"/>
          </a:p>
          <a:p>
            <a:r>
              <a:rPr lang="zh-TW" altLang="en-US" dirty="0"/>
              <a:t>：</a:t>
            </a:r>
            <a:r>
              <a:rPr lang="en-US" altLang="zh-TW" dirty="0" smtClean="0"/>
              <a:t>http://img02.tooopen.com/images/20140219/sy_55304622326.jpg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回歸到現實，我們該如何的［活著］</a:t>
            </a:r>
            <a:r>
              <a:rPr lang="zh-TW" altLang="en-US" sz="3200" dirty="0" smtClean="0"/>
              <a:t>？</a:t>
            </a:r>
            <a:endParaRPr lang="en-US" altLang="zh-TW" sz="3200" dirty="0" smtClean="0"/>
          </a:p>
          <a:p>
            <a:pPr lvl="1">
              <a:lnSpc>
                <a:spcPct val="150000"/>
              </a:lnSpc>
            </a:pPr>
            <a:r>
              <a:rPr lang="zh-TW" altLang="en-US" sz="2800" dirty="0" smtClean="0"/>
              <a:t>俗話說：好死不如賴活著，究竟為誰而活？為何而活？</a:t>
            </a:r>
          </a:p>
          <a:p>
            <a:pPr lvl="1">
              <a:lnSpc>
                <a:spcPct val="150000"/>
              </a:lnSpc>
            </a:pPr>
            <a:r>
              <a:rPr lang="zh-TW" altLang="en-US" sz="2800" dirty="0" smtClean="0"/>
              <a:t>人生的酸甜苦辣，該如何去調味？去品嚐？</a:t>
            </a:r>
          </a:p>
          <a:p>
            <a:pPr lvl="1">
              <a:lnSpc>
                <a:spcPct val="150000"/>
              </a:lnSpc>
            </a:pPr>
            <a:r>
              <a:rPr lang="zh-TW" altLang="en-US" sz="2800" dirty="0" smtClean="0"/>
              <a:t>親人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朋友；敵人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恩人，有時真的是無法掌控，因時代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環境而有不同的轉變，我們又該如何的面對？</a:t>
            </a:r>
          </a:p>
          <a:p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000" dirty="0" smtClean="0">
                <a:solidFill>
                  <a:srgbClr val="002060"/>
                </a:solidFill>
              </a:rPr>
              <a:t>省思與討論４</a:t>
            </a:r>
            <a:endParaRPr lang="zh-TW" altLang="en-US" sz="5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rgbClr val="7030A0"/>
                </a:solidFill>
              </a:rPr>
              <a:t>交流時間</a:t>
            </a:r>
            <a:endParaRPr lang="zh-TW" altLang="en-US" sz="6000" dirty="0">
              <a:solidFill>
                <a:srgbClr val="7030A0"/>
              </a:solidFill>
            </a:endParaRPr>
          </a:p>
        </p:txBody>
      </p:sp>
      <p:pic>
        <p:nvPicPr>
          <p:cNvPr id="6" name="Picture 2" descr="「交流互動貼圖」的圖片搜尋結果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圖片來源</a:t>
            </a:r>
            <a:endParaRPr lang="en-US" altLang="zh-TW" dirty="0" smtClean="0"/>
          </a:p>
          <a:p>
            <a:r>
              <a:rPr lang="en-US" altLang="zh-TW" dirty="0" smtClean="0"/>
              <a:t>https://www.tipo.gov.tw/ct.asp?xItem=580396&amp;ctNode=7762&amp;mp=1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85728"/>
            <a:ext cx="4332675" cy="6059685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42910" y="634581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http://www.arx365.cn/a/2016/0923/855576.html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000108"/>
            <a:ext cx="7620000" cy="444500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621169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http://www.youthmirror.com/top-questions-for-guiding-you-through-your-bank-exams/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928670"/>
            <a:ext cx="6715172" cy="4449812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621169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http://tw.freeimages.com/premium/q-and-a-wooden-mannequin-demonstrating-this-word-680511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523493"/>
            <a:ext cx="6072230" cy="5149398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635795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http://digitalinfolaw.com/product/q-a-connect/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劇作家／影評人</a:t>
            </a:r>
            <a:endParaRPr lang="en-US" altLang="zh-TW" sz="3200" dirty="0" smtClean="0"/>
          </a:p>
          <a:p>
            <a:r>
              <a:rPr lang="en-US" altLang="zh-TW" sz="3200" dirty="0" smtClean="0"/>
              <a:t>《</a:t>
            </a:r>
            <a:r>
              <a:rPr lang="zh-TW" altLang="en-US" sz="3200" dirty="0" smtClean="0"/>
              <a:t>婆媳過招千百回</a:t>
            </a:r>
            <a:r>
              <a:rPr lang="en-US" altLang="zh-TW" sz="3200" dirty="0" smtClean="0"/>
              <a:t>》</a:t>
            </a:r>
          </a:p>
          <a:p>
            <a:r>
              <a:rPr lang="en-US" altLang="zh-TW" sz="3200" dirty="0" smtClean="0"/>
              <a:t>《</a:t>
            </a:r>
            <a:r>
              <a:rPr lang="zh-TW" altLang="en-US" sz="3200" dirty="0" smtClean="0"/>
              <a:t>家和萬事興</a:t>
            </a:r>
            <a:r>
              <a:rPr lang="en-US" altLang="zh-TW" sz="3200" dirty="0" smtClean="0"/>
              <a:t>》</a:t>
            </a:r>
            <a:endParaRPr lang="en-US" altLang="zh-TW" sz="3200" dirty="0" smtClean="0"/>
          </a:p>
          <a:p>
            <a:r>
              <a:rPr lang="en-US" altLang="zh-TW" sz="3200" dirty="0" smtClean="0"/>
              <a:t>《</a:t>
            </a:r>
            <a:r>
              <a:rPr lang="zh-TW" altLang="en-US" sz="3200" dirty="0" smtClean="0"/>
              <a:t>愛情魔法師</a:t>
            </a:r>
            <a:r>
              <a:rPr lang="en-US" altLang="zh-TW" sz="3200" dirty="0" smtClean="0"/>
              <a:t>》</a:t>
            </a:r>
            <a:endParaRPr lang="en-US" altLang="zh-TW" sz="3200" dirty="0" smtClean="0"/>
          </a:p>
          <a:p>
            <a:r>
              <a:rPr lang="en-US" altLang="zh-TW" sz="3200" dirty="0" smtClean="0"/>
              <a:t>《</a:t>
            </a:r>
            <a:r>
              <a:rPr lang="zh-TW" altLang="en-US" sz="3200" dirty="0" smtClean="0"/>
              <a:t>真愛找麻煩</a:t>
            </a:r>
            <a:r>
              <a:rPr lang="en-US" altLang="zh-TW" sz="3200" dirty="0" smtClean="0"/>
              <a:t>》</a:t>
            </a:r>
            <a:endParaRPr lang="en-US" altLang="zh-TW" sz="3200" dirty="0" smtClean="0"/>
          </a:p>
          <a:p>
            <a:r>
              <a:rPr lang="en-US" altLang="zh-TW" sz="3200" dirty="0" smtClean="0"/>
              <a:t>《</a:t>
            </a:r>
            <a:r>
              <a:rPr lang="zh-TW" altLang="en-US" sz="3200" dirty="0" smtClean="0"/>
              <a:t>鹿鼎記</a:t>
            </a:r>
            <a:r>
              <a:rPr lang="en-US" altLang="zh-TW" sz="3200" dirty="0" smtClean="0"/>
              <a:t>》</a:t>
            </a: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劉殿潤老師</a:t>
            </a:r>
            <a:endParaRPr lang="zh-TW" altLang="en-US" dirty="0"/>
          </a:p>
        </p:txBody>
      </p:sp>
      <p:pic>
        <p:nvPicPr>
          <p:cNvPr id="4" name="圖片 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29124" y="1571612"/>
            <a:ext cx="4429124" cy="3011805"/>
          </a:xfrm>
          <a:prstGeom prst="rect">
            <a:avLst/>
          </a:prstGeom>
        </p:spPr>
      </p:pic>
      <p:pic>
        <p:nvPicPr>
          <p:cNvPr id="14338" name="Picture 2" descr="「劉殿潤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81249"/>
            <a:ext cx="6096000" cy="447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r>
              <a:rPr lang="zh-TW" altLang="en-US" sz="3200" dirty="0" smtClean="0"/>
              <a:t>閱讀與想像：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歷史</a:t>
            </a:r>
            <a:r>
              <a:rPr lang="zh-TW" altLang="en-US" sz="3200" dirty="0" smtClean="0"/>
              <a:t>記憶／邵承芬老師</a:t>
            </a:r>
            <a:endParaRPr lang="en-US" altLang="zh-TW" sz="3200" dirty="0" smtClean="0"/>
          </a:p>
          <a:p>
            <a:r>
              <a:rPr lang="zh-TW" altLang="en-US" sz="3200" dirty="0" smtClean="0"/>
              <a:t>閱讀與想像：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生命</a:t>
            </a:r>
            <a:r>
              <a:rPr lang="zh-TW" altLang="en-US" sz="3200" dirty="0" smtClean="0"/>
              <a:t>敘事／吳美玲老師</a:t>
            </a: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雙班</a:t>
            </a:r>
            <a:r>
              <a:rPr lang="zh-TW" altLang="en-US" dirty="0" smtClean="0">
                <a:solidFill>
                  <a:schemeClr val="accent2"/>
                </a:solidFill>
              </a:rPr>
              <a:t>科際</a:t>
            </a:r>
            <a:r>
              <a:rPr lang="zh-TW" altLang="en-US" dirty="0" smtClean="0"/>
              <a:t>協同對談</a:t>
            </a:r>
            <a:endParaRPr lang="zh-TW" alt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857496"/>
            <a:ext cx="22764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000372"/>
            <a:ext cx="21907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圖片 6" descr="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214678" y="3786190"/>
            <a:ext cx="2857488" cy="1943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大哉問</a:t>
            </a:r>
            <a:endParaRPr lang="zh-TW" altLang="en-US" sz="6000" dirty="0"/>
          </a:p>
        </p:txBody>
      </p:sp>
      <p:sp>
        <p:nvSpPr>
          <p:cNvPr id="4" name="矩形 3"/>
          <p:cNvSpPr/>
          <p:nvPr/>
        </p:nvSpPr>
        <p:spPr>
          <a:xfrm>
            <a:off x="1214414" y="2643182"/>
            <a:ext cx="6929486" cy="17859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/>
              <a:t>活著是權利？還是義務</a:t>
            </a:r>
            <a:endParaRPr lang="zh-TW" alt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莎士比亞</a:t>
            </a:r>
            <a:r>
              <a:rPr lang="en-US" altLang="zh-TW" sz="3200" dirty="0" smtClean="0"/>
              <a:t>《</a:t>
            </a:r>
            <a:r>
              <a:rPr lang="zh-TW" altLang="en-US" sz="3200" dirty="0" smtClean="0"/>
              <a:t>哈姆雷特</a:t>
            </a:r>
            <a:r>
              <a:rPr lang="en-US" altLang="zh-TW" sz="3200" dirty="0" smtClean="0"/>
              <a:t>》</a:t>
            </a:r>
            <a:r>
              <a:rPr lang="zh-TW" altLang="en-US" sz="3200" dirty="0" smtClean="0"/>
              <a:t>第三幕第</a:t>
            </a:r>
            <a:r>
              <a:rPr lang="zh-TW" altLang="en-US" sz="3200" dirty="0" smtClean="0"/>
              <a:t>一場</a:t>
            </a:r>
            <a:endParaRPr lang="en-US" altLang="zh-TW" sz="3200" dirty="0" smtClean="0"/>
          </a:p>
          <a:p>
            <a:pPr lvl="1">
              <a:lnSpc>
                <a:spcPct val="150000"/>
              </a:lnSpc>
            </a:pPr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be or not to be </a:t>
            </a:r>
          </a:p>
          <a:p>
            <a:pPr>
              <a:lnSpc>
                <a:spcPct val="150000"/>
              </a:lnSpc>
            </a:pPr>
            <a:r>
              <a:rPr lang="zh-TW" altLang="en-US" sz="3200" dirty="0" smtClean="0"/>
              <a:t>向四百年前的莎翁致敬</a:t>
            </a: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序幕</a:t>
            </a:r>
            <a:endParaRPr lang="zh-TW" altLang="en-US" sz="4400" dirty="0"/>
          </a:p>
        </p:txBody>
      </p:sp>
      <p:pic>
        <p:nvPicPr>
          <p:cNvPr id="16386" name="Picture 2" descr="「莎士比亞 哈姆雷特 名言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357430"/>
            <a:ext cx="2886075" cy="4171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57158" y="1481328"/>
            <a:ext cx="8329642" cy="4948068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活著，</a:t>
            </a:r>
            <a:br>
              <a:rPr lang="zh-TW" altLang="en-US" dirty="0" smtClean="0"/>
            </a:br>
            <a:r>
              <a:rPr lang="zh-TW" altLang="en-US" dirty="0" smtClean="0"/>
              <a:t>此刻，活著代表 感到口渴，</a:t>
            </a:r>
            <a:br>
              <a:rPr lang="zh-TW" altLang="en-US" dirty="0" smtClean="0"/>
            </a:br>
            <a:r>
              <a:rPr lang="zh-TW" altLang="en-US" dirty="0" smtClean="0"/>
              <a:t>因枝葉間灑落的陽光而感昡暈，</a:t>
            </a:r>
            <a:br>
              <a:rPr lang="zh-TW" altLang="en-US" dirty="0" smtClean="0"/>
            </a:br>
            <a:r>
              <a:rPr lang="zh-TW" altLang="en-US" dirty="0" smtClean="0"/>
              <a:t>意外記得某個曲調， 打噴嚏， 與你攜手。</a:t>
            </a:r>
            <a:br>
              <a:rPr lang="zh-TW" altLang="en-US" dirty="0" smtClean="0"/>
            </a:br>
            <a:r>
              <a:rPr lang="zh-TW" altLang="en-US" dirty="0" smtClean="0"/>
              <a:t>活著， 此刻，</a:t>
            </a:r>
            <a:br>
              <a:rPr lang="zh-TW" altLang="en-US" dirty="0" smtClean="0"/>
            </a:br>
            <a:r>
              <a:rPr lang="zh-TW" altLang="en-US" dirty="0" smtClean="0"/>
              <a:t>活著代表 迷你裙、 天象儀、 牛仔褲、 畢卡索、 阿爾卑斯，</a:t>
            </a:r>
            <a:br>
              <a:rPr lang="zh-TW" altLang="en-US" dirty="0" smtClean="0"/>
            </a:br>
            <a:r>
              <a:rPr lang="zh-TW" altLang="en-US" dirty="0" smtClean="0"/>
              <a:t>遇見各種美好事物， 以及 謹慎地拒絕潛藏之惡。</a:t>
            </a:r>
            <a:br>
              <a:rPr lang="zh-TW" altLang="en-US" dirty="0" smtClean="0"/>
            </a:br>
            <a:r>
              <a:rPr lang="zh-TW" altLang="en-US" dirty="0" smtClean="0"/>
              <a:t>活著， 此刻，</a:t>
            </a:r>
            <a:br>
              <a:rPr lang="zh-TW" altLang="en-US" dirty="0" smtClean="0"/>
            </a:br>
            <a:r>
              <a:rPr lang="zh-TW" altLang="en-US" dirty="0" smtClean="0"/>
              <a:t>活著代表 能夠哭泣、能夠歡笑、 能夠憤怒、 能夠自由。</a:t>
            </a:r>
            <a:br>
              <a:rPr lang="zh-TW" altLang="en-US" dirty="0" smtClean="0"/>
            </a:br>
            <a:r>
              <a:rPr lang="zh-TW" altLang="en-US" dirty="0" smtClean="0"/>
              <a:t>活著， 此刻，</a:t>
            </a:r>
            <a:br>
              <a:rPr lang="zh-TW" altLang="en-US" dirty="0" smtClean="0"/>
            </a:br>
            <a:r>
              <a:rPr lang="zh-TW" altLang="en-US" dirty="0" smtClean="0"/>
              <a:t>活著代表 此刻遠方有狗在吠，</a:t>
            </a:r>
            <a:br>
              <a:rPr lang="zh-TW" altLang="en-US" dirty="0" smtClean="0"/>
            </a:br>
            <a:r>
              <a:rPr lang="zh-TW" altLang="en-US" dirty="0" smtClean="0"/>
              <a:t>此刻地球正在運轉，</a:t>
            </a:r>
            <a:br>
              <a:rPr lang="zh-TW" altLang="en-US" dirty="0" smtClean="0"/>
            </a:br>
            <a:r>
              <a:rPr lang="zh-TW" altLang="en-US" dirty="0" smtClean="0"/>
              <a:t>此刻某地嬰孩初次哭泣，</a:t>
            </a:r>
            <a:br>
              <a:rPr lang="zh-TW" altLang="en-US" dirty="0" smtClean="0"/>
            </a:br>
            <a:r>
              <a:rPr lang="zh-TW" altLang="en-US" dirty="0" smtClean="0"/>
              <a:t>此刻某地士兵負傷，</a:t>
            </a:r>
            <a:br>
              <a:rPr lang="zh-TW" altLang="en-US" dirty="0" smtClean="0"/>
            </a:br>
            <a:r>
              <a:rPr lang="zh-TW" altLang="en-US" dirty="0" smtClean="0"/>
              <a:t>此刻鞦韆在搖盪，</a:t>
            </a:r>
            <a:br>
              <a:rPr lang="zh-TW" altLang="en-US" dirty="0" smtClean="0"/>
            </a:br>
            <a:r>
              <a:rPr lang="zh-TW" altLang="en-US" dirty="0" smtClean="0"/>
              <a:t>此刻此刻在流逝。</a:t>
            </a:r>
            <a:br>
              <a:rPr lang="zh-TW" altLang="en-US" dirty="0" smtClean="0"/>
            </a:br>
            <a:r>
              <a:rPr lang="zh-TW" altLang="en-US" dirty="0" smtClean="0"/>
              <a:t>活著， 此刻，</a:t>
            </a:r>
            <a:br>
              <a:rPr lang="zh-TW" altLang="en-US" dirty="0" smtClean="0"/>
            </a:br>
            <a:r>
              <a:rPr lang="zh-TW" altLang="en-US" dirty="0" smtClean="0"/>
              <a:t>活著代表， 鳥兒振翅，</a:t>
            </a:r>
            <a:br>
              <a:rPr lang="zh-TW" altLang="en-US" dirty="0" smtClean="0"/>
            </a:br>
            <a:r>
              <a:rPr lang="zh-TW" altLang="en-US" dirty="0" smtClean="0"/>
              <a:t>大海洶湧， 蝸牛前行， 人們相愛，</a:t>
            </a:r>
            <a:br>
              <a:rPr lang="zh-TW" altLang="en-US" dirty="0" smtClean="0"/>
            </a:br>
            <a:r>
              <a:rPr lang="zh-TW" altLang="en-US" dirty="0" smtClean="0"/>
              <a:t>你雙手的溫度， 即是生命。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品茗</a:t>
            </a:r>
            <a:r>
              <a:rPr lang="zh-TW" altLang="en-US" dirty="0" smtClean="0">
                <a:solidFill>
                  <a:srgbClr val="7030A0"/>
                </a:solidFill>
              </a:rPr>
              <a:t>谷川俊太郎</a:t>
            </a:r>
            <a:r>
              <a:rPr lang="zh-TW" altLang="en-US" b="0" dirty="0" smtClean="0"/>
              <a:t>的＜活著＞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福貴的一生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如何從彩色變黑白→這是當他傾家當產時的詮釋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一無所有卻保全了生命→福禍相倚論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父母／妻兒／親朋→在努力的生活中全死了</a:t>
            </a:r>
            <a:endParaRPr lang="en-US" altLang="zh-TW" sz="2800" dirty="0" smtClean="0"/>
          </a:p>
          <a:p>
            <a:r>
              <a:rPr lang="zh-TW" altLang="en-US" sz="3200" dirty="0" smtClean="0"/>
              <a:t>結局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一個老人／一頭老牛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余華／文本解讀</a:t>
            </a:r>
            <a:endParaRPr lang="zh-TW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福貴的命運中多了些希望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妻子／女婿／孫子保全了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希望也就有了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老牛換成了小雞</a:t>
            </a:r>
            <a:endParaRPr lang="en-US" altLang="zh-TW" sz="2800" dirty="0" smtClean="0"/>
          </a:p>
          <a:p>
            <a:r>
              <a:rPr lang="zh-TW" altLang="en-US" sz="3200" dirty="0" smtClean="0"/>
              <a:t>影本中增添了些元素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皮影戲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/>
              <a:t>張藝謀／影本解構</a:t>
            </a:r>
            <a:endParaRPr lang="zh-TW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如何看待</a:t>
            </a:r>
            <a:r>
              <a:rPr lang="en-US" altLang="zh-TW" sz="3200" dirty="0" smtClean="0"/>
              <a:t>《</a:t>
            </a:r>
            <a:r>
              <a:rPr lang="zh-TW" altLang="en-US" sz="3200" dirty="0" smtClean="0"/>
              <a:t>活著</a:t>
            </a:r>
            <a:r>
              <a:rPr lang="en-US" altLang="zh-TW" sz="3200" dirty="0" smtClean="0"/>
              <a:t>》</a:t>
            </a:r>
            <a:r>
              <a:rPr lang="zh-TW" altLang="en-US" sz="3200" dirty="0" smtClean="0"/>
              <a:t>以及文本</a:t>
            </a:r>
            <a:r>
              <a:rPr lang="en-US" altLang="zh-TW" sz="3200" dirty="0" smtClean="0"/>
              <a:t>/</a:t>
            </a:r>
            <a:r>
              <a:rPr lang="zh-TW" altLang="en-US" sz="3200" dirty="0" smtClean="0"/>
              <a:t>影本中的人物？從福貴到余華再到張藝</a:t>
            </a:r>
            <a:r>
              <a:rPr lang="zh-TW" altLang="en-US" sz="3200" dirty="0" smtClean="0"/>
              <a:t>謀</a:t>
            </a:r>
            <a:endParaRPr lang="en-US" altLang="zh-TW" sz="3200" dirty="0" smtClean="0"/>
          </a:p>
          <a:p>
            <a:pPr lvl="1">
              <a:lnSpc>
                <a:spcPct val="150000"/>
              </a:lnSpc>
            </a:pPr>
            <a:r>
              <a:rPr lang="zh-TW" altLang="en-US" sz="2800" dirty="0" smtClean="0"/>
              <a:t>歷史學的角度</a:t>
            </a:r>
          </a:p>
          <a:p>
            <a:pPr lvl="1">
              <a:lnSpc>
                <a:spcPct val="150000"/>
              </a:lnSpc>
            </a:pPr>
            <a:r>
              <a:rPr lang="zh-TW" altLang="en-US" sz="2800" dirty="0" smtClean="0"/>
              <a:t>心理學的角度</a:t>
            </a:r>
          </a:p>
          <a:p>
            <a:pPr lvl="1">
              <a:lnSpc>
                <a:spcPct val="150000"/>
              </a:lnSpc>
            </a:pPr>
            <a:r>
              <a:rPr lang="zh-TW" altLang="en-US" sz="2800" dirty="0" smtClean="0"/>
              <a:t>劇作家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影評人的</a:t>
            </a:r>
            <a:r>
              <a:rPr lang="zh-TW" altLang="en-US" sz="2800" dirty="0" smtClean="0"/>
              <a:t>角度</a:t>
            </a:r>
            <a:endParaRPr lang="zh-TW" altLang="en-US" sz="2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000" dirty="0" smtClean="0">
                <a:solidFill>
                  <a:srgbClr val="002060"/>
                </a:solidFill>
              </a:rPr>
              <a:t>省思與討論１</a:t>
            </a:r>
            <a:endParaRPr lang="zh-TW" altLang="en-US" sz="5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</TotalTime>
  <Words>525</Words>
  <Application>Microsoft Office PowerPoint</Application>
  <PresentationFormat>如螢幕大小 (4:3)</PresentationFormat>
  <Paragraphs>67</Paragraphs>
  <Slides>17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匯合</vt:lpstr>
      <vt:lpstr>1051[詮釋閱讀與想像創生]課群計畫 第一場雙班科際協同教學</vt:lpstr>
      <vt:lpstr>劉殿潤老師</vt:lpstr>
      <vt:lpstr>雙班科際協同對談</vt:lpstr>
      <vt:lpstr>大哉問</vt:lpstr>
      <vt:lpstr>序幕</vt:lpstr>
      <vt:lpstr>品茗谷川俊太郎的＜活著＞</vt:lpstr>
      <vt:lpstr>余華／文本解讀</vt:lpstr>
      <vt:lpstr>張藝謀／影本解構</vt:lpstr>
      <vt:lpstr>省思與討論１</vt:lpstr>
      <vt:lpstr>省思與討論２</vt:lpstr>
      <vt:lpstr>省思與討論３</vt:lpstr>
      <vt:lpstr>省思與討論４</vt:lpstr>
      <vt:lpstr>交流時間</vt:lpstr>
      <vt:lpstr>投影片 14</vt:lpstr>
      <vt:lpstr>投影片 15</vt:lpstr>
      <vt:lpstr>投影片 16</vt:lpstr>
      <vt:lpstr>投影片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1051[詮釋閱讀與想像創生]課群計畫 第一場雙班科際協同教學</dc:title>
  <dc:creator>SHAW</dc:creator>
  <cp:lastModifiedBy>SHAW</cp:lastModifiedBy>
  <cp:revision>9</cp:revision>
  <dcterms:created xsi:type="dcterms:W3CDTF">2016-10-07T07:57:44Z</dcterms:created>
  <dcterms:modified xsi:type="dcterms:W3CDTF">2016-10-07T09:20:32Z</dcterms:modified>
</cp:coreProperties>
</file>