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8" r:id="rId8"/>
    <p:sldId id="269" r:id="rId9"/>
    <p:sldId id="261" r:id="rId10"/>
    <p:sldId id="264" r:id="rId1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63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zh-TW"/>
  <c:chart>
    <c:plotArea>
      <c:layout/>
      <c:lineChart>
        <c:grouping val="standard"/>
        <c:ser>
          <c:idx val="0"/>
          <c:order val="0"/>
          <c:tx>
            <c:strRef>
              <c:f>工作表1!$B$1</c:f>
              <c:strCache>
                <c:ptCount val="1"/>
                <c:pt idx="0">
                  <c:v>目標</c:v>
                </c:pt>
              </c:strCache>
            </c:strRef>
          </c:tx>
          <c:cat>
            <c:strRef>
              <c:f>工作表1!$A$2:$A$5</c:f>
              <c:strCache>
                <c:ptCount val="4"/>
                <c:pt idx="0">
                  <c:v>第一季</c:v>
                </c:pt>
                <c:pt idx="1">
                  <c:v>第二季</c:v>
                </c:pt>
                <c:pt idx="2">
                  <c:v>第三季</c:v>
                </c:pt>
                <c:pt idx="3">
                  <c:v>第四季</c:v>
                </c:pt>
              </c:strCache>
            </c:strRef>
          </c:cat>
          <c:val>
            <c:numRef>
              <c:f>工作表1!$B$2:$B$5</c:f>
              <c:numCache>
                <c:formatCode>General</c:formatCode>
                <c:ptCount val="4"/>
                <c:pt idx="0">
                  <c:v>7.5</c:v>
                </c:pt>
                <c:pt idx="1">
                  <c:v>5</c:v>
                </c:pt>
                <c:pt idx="2">
                  <c:v>6.5</c:v>
                </c:pt>
                <c:pt idx="3">
                  <c:v>7.5</c:v>
                </c:pt>
              </c:numCache>
            </c:numRef>
          </c:val>
        </c:ser>
        <c:ser>
          <c:idx val="1"/>
          <c:order val="1"/>
          <c:tx>
            <c:strRef>
              <c:f>工作表1!$C$1</c:f>
              <c:strCache>
                <c:ptCount val="1"/>
                <c:pt idx="0">
                  <c:v>達成率</c:v>
                </c:pt>
              </c:strCache>
            </c:strRef>
          </c:tx>
          <c:cat>
            <c:strRef>
              <c:f>工作表1!$A$2:$A$5</c:f>
              <c:strCache>
                <c:ptCount val="4"/>
                <c:pt idx="0">
                  <c:v>第一季</c:v>
                </c:pt>
                <c:pt idx="1">
                  <c:v>第二季</c:v>
                </c:pt>
                <c:pt idx="2">
                  <c:v>第三季</c:v>
                </c:pt>
                <c:pt idx="3">
                  <c:v>第四季</c:v>
                </c:pt>
              </c:strCache>
            </c:strRef>
          </c:cat>
          <c:val>
            <c:numRef>
              <c:f>工作表1!$C$2:$C$5</c:f>
              <c:numCache>
                <c:formatCode>General</c:formatCode>
                <c:ptCount val="4"/>
                <c:pt idx="0">
                  <c:v>6.5</c:v>
                </c:pt>
                <c:pt idx="1">
                  <c:v>4.4000000000000004</c:v>
                </c:pt>
                <c:pt idx="2">
                  <c:v>6.8</c:v>
                </c:pt>
                <c:pt idx="3">
                  <c:v>8.1</c:v>
                </c:pt>
              </c:numCache>
            </c:numRef>
          </c:val>
        </c:ser>
        <c:dLbls/>
        <c:marker val="1"/>
        <c:axId val="172638208"/>
        <c:axId val="172639744"/>
      </c:lineChart>
      <c:catAx>
        <c:axId val="172638208"/>
        <c:scaling>
          <c:orientation val="minMax"/>
        </c:scaling>
        <c:axPos val="b"/>
        <c:tickLblPos val="nextTo"/>
        <c:crossAx val="172639744"/>
        <c:crosses val="autoZero"/>
        <c:auto val="1"/>
        <c:lblAlgn val="ctr"/>
        <c:lblOffset val="100"/>
      </c:catAx>
      <c:valAx>
        <c:axId val="172639744"/>
        <c:scaling>
          <c:orientation val="minMax"/>
          <c:max val="10"/>
        </c:scaling>
        <c:axPos val="l"/>
        <c:majorGridlines/>
        <c:numFmt formatCode="General" sourceLinked="1"/>
        <c:tickLblPos val="nextTo"/>
        <c:crossAx val="172638208"/>
        <c:crosses val="autoZero"/>
        <c:crossBetween val="between"/>
        <c:majorUnit val="2"/>
        <c:minorUnit val="0.2"/>
      </c:valAx>
    </c:plotArea>
    <c:legend>
      <c:legendPos val="r"/>
      <c:layout/>
    </c:legend>
    <c:plotVisOnly val="1"/>
    <c:dispBlanksAs val="gap"/>
  </c:chart>
  <c:txPr>
    <a:bodyPr/>
    <a:lstStyle/>
    <a:p>
      <a:pPr>
        <a:defRPr sz="1800"/>
      </a:pPr>
      <a:endParaRPr lang="zh-TW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圓角矩形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45C85-11CB-41B5-8FFC-22D5C9A29682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AEA2F82-D0D3-4979-A3E6-78E812E81203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45C85-11CB-41B5-8FFC-22D5C9A29682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A2F82-D0D3-4979-A3E6-78E812E8120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45C85-11CB-41B5-8FFC-22D5C9A29682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A2F82-D0D3-4979-A3E6-78E812E8120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45C85-11CB-41B5-8FFC-22D5C9A29682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A2F82-D0D3-4979-A3E6-78E812E81203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圓角矩形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45C85-11CB-41B5-8FFC-22D5C9A29682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AEA2F82-D0D3-4979-A3E6-78E812E8120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45C85-11CB-41B5-8FFC-22D5C9A29682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A2F82-D0D3-4979-A3E6-78E812E81203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45C85-11CB-41B5-8FFC-22D5C9A29682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A2F82-D0D3-4979-A3E6-78E812E81203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45C85-11CB-41B5-8FFC-22D5C9A29682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A2F82-D0D3-4979-A3E6-78E812E8120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45C85-11CB-41B5-8FFC-22D5C9A29682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A2F82-D0D3-4979-A3E6-78E812E8120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圓角矩形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45C85-11CB-41B5-8FFC-22D5C9A29682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A2F82-D0D3-4979-A3E6-78E812E81203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45C85-11CB-41B5-8FFC-22D5C9A29682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AEA2F82-D0D3-4979-A3E6-78E812E81203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矩形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圓角矩形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7D45C85-11CB-41B5-8FFC-22D5C9A29682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AEA2F82-D0D3-4979-A3E6-78E812E8120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emf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833" y="3070846"/>
            <a:ext cx="9072000" cy="3773855"/>
          </a:xfrm>
          <a:prstGeom prst="rect">
            <a:avLst/>
          </a:prstGeom>
        </p:spPr>
      </p:pic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15616" y="3573016"/>
            <a:ext cx="3600400" cy="2892896"/>
          </a:xfrm>
        </p:spPr>
        <p:txBody>
          <a:bodyPr>
            <a:normAutofit/>
          </a:bodyPr>
          <a:lstStyle/>
          <a:p>
            <a:pPr algn="l"/>
            <a:r>
              <a:rPr lang="zh-TW" altLang="en-US" sz="2100" b="1" dirty="0" smtClean="0"/>
              <a:t>執行長： 劉兆欽 </a:t>
            </a:r>
            <a:r>
              <a:rPr lang="en-US" altLang="zh-TW" sz="2100" b="1" dirty="0" smtClean="0"/>
              <a:t>B10231081</a:t>
            </a:r>
          </a:p>
          <a:p>
            <a:pPr algn="l"/>
            <a:r>
              <a:rPr lang="zh-TW" altLang="en-US" sz="2100" b="1" dirty="0" smtClean="0"/>
              <a:t>經　理： 劉得任 </a:t>
            </a:r>
            <a:r>
              <a:rPr lang="en-US" altLang="zh-TW" sz="2100" b="1" dirty="0" smtClean="0"/>
              <a:t>B10211201</a:t>
            </a:r>
          </a:p>
          <a:p>
            <a:pPr algn="l"/>
            <a:r>
              <a:rPr lang="zh-TW" altLang="en-US" sz="2100" b="1" dirty="0" smtClean="0"/>
              <a:t>主　管： 陳勁豪 </a:t>
            </a:r>
            <a:r>
              <a:rPr lang="en-US" altLang="zh-TW" sz="2100" b="1" dirty="0" smtClean="0"/>
              <a:t>B10231060</a:t>
            </a:r>
          </a:p>
          <a:p>
            <a:pPr algn="l"/>
            <a:r>
              <a:rPr lang="zh-TW" altLang="en-US" sz="2100" b="1" dirty="0" smtClean="0"/>
              <a:t>店　長： 蔡承軒 </a:t>
            </a:r>
            <a:r>
              <a:rPr lang="en-US" altLang="zh-TW" sz="2100" b="1" dirty="0" smtClean="0"/>
              <a:t>B10231070</a:t>
            </a:r>
          </a:p>
          <a:p>
            <a:pPr algn="l"/>
            <a:r>
              <a:rPr lang="zh-TW" altLang="en-US" sz="2100" b="1" dirty="0"/>
              <a:t>副</a:t>
            </a:r>
            <a:r>
              <a:rPr lang="zh-TW" altLang="en-US" sz="2100" b="1" dirty="0" smtClean="0"/>
              <a:t>店長：鄭瑞贊  </a:t>
            </a:r>
            <a:r>
              <a:rPr lang="en-US" altLang="zh-TW" sz="2100" b="1" dirty="0" smtClean="0"/>
              <a:t>B10231107</a:t>
            </a:r>
          </a:p>
          <a:p>
            <a:pPr algn="l"/>
            <a:r>
              <a:rPr lang="en-US" altLang="zh-TW" sz="2000" b="1" dirty="0" smtClean="0"/>
              <a:t>PT</a:t>
            </a:r>
            <a:r>
              <a:rPr lang="zh-TW" altLang="en-US" sz="2100" b="1" dirty="0" smtClean="0"/>
              <a:t>人員：彭梓睿 </a:t>
            </a:r>
            <a:r>
              <a:rPr lang="en-US" altLang="zh-TW" sz="2100" b="1" smtClean="0"/>
              <a:t>B10231062</a:t>
            </a:r>
            <a:endParaRPr lang="zh-TW" altLang="en-US" sz="2100" b="1" dirty="0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sz="6800" b="1" dirty="0" smtClean="0">
                <a:solidFill>
                  <a:schemeClr val="accent2">
                    <a:lumMod val="50000"/>
                  </a:schemeClr>
                </a:solidFill>
                <a:latin typeface="華康新儷粗黑" panose="020B0700000000000000" pitchFamily="34" charset="-120"/>
                <a:ea typeface="華康新儷粗黑" panose="020B0700000000000000" pitchFamily="34" charset="-120"/>
              </a:rPr>
              <a:t>古物創意居酒屋</a:t>
            </a:r>
            <a:endParaRPr lang="zh-TW" altLang="en-US" sz="6800" b="1" dirty="0">
              <a:solidFill>
                <a:schemeClr val="accent2">
                  <a:lumMod val="50000"/>
                </a:schemeClr>
              </a:solidFill>
              <a:latin typeface="華康新儷粗黑" panose="020B0700000000000000" pitchFamily="34" charset="-120"/>
              <a:ea typeface="華康新儷粗黑" panose="020B0700000000000000" pitchFamily="34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251520" y="183060"/>
            <a:ext cx="8136904" cy="1157708"/>
          </a:xfrm>
          <a:prstGeom prst="rect">
            <a:avLst/>
          </a:prstGeom>
          <a:noFill/>
        </p:spPr>
        <p:txBody>
          <a:bodyPr wrap="square" rtlCol="0">
            <a:prstTxWarp prst="textInflate">
              <a:avLst/>
            </a:prstTxWarp>
            <a:spAutoFit/>
          </a:bodyPr>
          <a:lstStyle/>
          <a:p>
            <a:r>
              <a:rPr lang="zh-TW" altLang="en-US" sz="2500" b="1" dirty="0">
                <a:latin typeface="華康新儷粗黑" panose="020B0700000000000000" pitchFamily="34" charset="-120"/>
                <a:ea typeface="華康新儷粗黑" panose="020B0700000000000000" pitchFamily="34" charset="-120"/>
              </a:rPr>
              <a:t>　</a:t>
            </a:r>
            <a:r>
              <a:rPr lang="zh-TW" altLang="en-US" sz="2500" b="1" dirty="0" smtClean="0">
                <a:latin typeface="華康新儷粗黑" panose="020B0700000000000000" pitchFamily="34" charset="-120"/>
                <a:ea typeface="華康新儷粗黑" panose="020B0700000000000000" pitchFamily="34" charset="-120"/>
              </a:rPr>
              <a:t>　</a:t>
            </a:r>
            <a:r>
              <a:rPr lang="zh-TW" altLang="en-US" sz="2500" b="1" dirty="0" smtClean="0">
                <a:solidFill>
                  <a:schemeClr val="accent2"/>
                </a:solidFill>
                <a:latin typeface="華康新儷粗黑" panose="020B0700000000000000" pitchFamily="34" charset="-120"/>
                <a:ea typeface="華康新儷粗黑" panose="020B0700000000000000" pitchFamily="34" charset="-120"/>
              </a:rPr>
              <a:t>加盟！連鎖！投資！ “</a:t>
            </a:r>
            <a:r>
              <a:rPr lang="zh-TW" altLang="en-US" sz="2500" b="1" dirty="0" smtClean="0">
                <a:solidFill>
                  <a:schemeClr val="accent1"/>
                </a:solidFill>
                <a:latin typeface="華康新儷粗黑" panose="020B0700000000000000" pitchFamily="34" charset="-120"/>
                <a:ea typeface="華康新儷粗黑" panose="020B0700000000000000" pitchFamily="34" charset="-120"/>
              </a:rPr>
              <a:t>古物創意居酒屋</a:t>
            </a:r>
            <a:r>
              <a:rPr lang="zh-TW" altLang="en-US" sz="2500" b="1" dirty="0" smtClean="0">
                <a:solidFill>
                  <a:schemeClr val="accent2"/>
                </a:solidFill>
                <a:latin typeface="華康新儷粗黑" panose="020B0700000000000000" pitchFamily="34" charset="-120"/>
                <a:ea typeface="華康新儷粗黑" panose="020B0700000000000000" pitchFamily="34" charset="-120"/>
              </a:rPr>
              <a:t>”介紹會</a:t>
            </a:r>
            <a:endParaRPr lang="en-US" altLang="zh-TW" sz="2500" b="1" dirty="0" smtClean="0">
              <a:solidFill>
                <a:schemeClr val="accent2"/>
              </a:solidFill>
              <a:latin typeface="華康新儷粗黑" panose="020B0700000000000000" pitchFamily="34" charset="-120"/>
              <a:ea typeface="華康新儷粗黑" panose="020B0700000000000000" pitchFamily="34" charset="-120"/>
            </a:endParaRPr>
          </a:p>
          <a:p>
            <a:r>
              <a:rPr lang="zh-TW" altLang="en-US" sz="2800" dirty="0"/>
              <a:t>　</a:t>
            </a:r>
            <a:r>
              <a:rPr lang="zh-TW" altLang="en-US" sz="2800" dirty="0" smtClean="0"/>
              <a:t>　　　　　  </a:t>
            </a:r>
            <a:r>
              <a:rPr lang="zh-TW" altLang="en-US" sz="2700" b="1" dirty="0" smtClean="0">
                <a:solidFill>
                  <a:schemeClr val="accent1">
                    <a:lumMod val="50000"/>
                  </a:schemeClr>
                </a:solidFill>
                <a:latin typeface="華康新儷粗黑" panose="020B0700000000000000" pitchFamily="34" charset="-120"/>
                <a:ea typeface="華康新儷粗黑" panose="020B0700000000000000" pitchFamily="34" charset="-120"/>
              </a:rPr>
              <a:t>特色古物、新鮮創意</a:t>
            </a:r>
            <a:endParaRPr lang="en-US" altLang="zh-TW" sz="2700" b="1" dirty="0">
              <a:solidFill>
                <a:schemeClr val="accent1">
                  <a:lumMod val="50000"/>
                </a:schemeClr>
              </a:solidFill>
              <a:latin typeface="華康新儷粗黑" panose="020B0700000000000000" pitchFamily="34" charset="-120"/>
              <a:ea typeface="華康新儷粗黑" panose="020B07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17533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899592" y="1628800"/>
            <a:ext cx="7772400" cy="4572000"/>
          </a:xfrm>
        </p:spPr>
        <p:txBody>
          <a:bodyPr/>
          <a:lstStyle/>
          <a:p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招牌餐點　　</a:t>
            </a:r>
            <a:r>
              <a:rPr lang="zh-TW" altLang="en-US" sz="2200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日式關東煮區</a:t>
            </a:r>
            <a:endParaRPr lang="zh-TW" altLang="en-US" sz="2200" b="1" dirty="0">
              <a:solidFill>
                <a:schemeClr val="tx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1600" y="2240868"/>
            <a:ext cx="2952328" cy="1980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1600" y="4581128"/>
            <a:ext cx="2952328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6056" y="2240868"/>
            <a:ext cx="2880320" cy="1980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6056" y="4564732"/>
            <a:ext cx="2880320" cy="18886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文字方塊 7"/>
          <p:cNvSpPr txBox="1"/>
          <p:nvPr/>
        </p:nvSpPr>
        <p:spPr>
          <a:xfrm>
            <a:off x="4139952" y="2630813"/>
            <a:ext cx="432048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白芋</a:t>
            </a:r>
            <a:r>
              <a:rPr lang="zh-TW" altLang="en-US" b="1" dirty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蘿蔔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4139952" y="5047369"/>
            <a:ext cx="432048" cy="9233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番茄煮</a:t>
            </a:r>
            <a:endParaRPr lang="zh-TW" altLang="en-US" b="1" dirty="0">
              <a:solidFill>
                <a:schemeClr val="tx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8172400" y="2492314"/>
            <a:ext cx="432048" cy="147732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牛蒡天婦羅</a:t>
            </a:r>
            <a:endParaRPr lang="zh-TW" altLang="en-US" b="1" dirty="0">
              <a:solidFill>
                <a:schemeClr val="tx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8172400" y="4778568"/>
            <a:ext cx="432048" cy="147732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脆皮麻吉燒</a:t>
            </a:r>
            <a:endParaRPr lang="zh-TW" altLang="en-US" b="1" dirty="0">
              <a:solidFill>
                <a:schemeClr val="tx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57350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000" b="1" dirty="0" smtClean="0">
                <a:latin typeface="華康新儷粗黑" panose="020B0700000000000000" pitchFamily="34" charset="-120"/>
                <a:ea typeface="華康新儷粗黑" panose="020B0700000000000000" pitchFamily="34" charset="-120"/>
              </a:rPr>
              <a:t>目錄</a:t>
            </a:r>
            <a:endParaRPr lang="zh-TW" altLang="en-US" sz="5000" b="1" dirty="0">
              <a:latin typeface="華康新儷粗黑" panose="020B0700000000000000" pitchFamily="34" charset="-120"/>
              <a:ea typeface="華康新儷粗黑" panose="020B0700000000000000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1043608" y="1988840"/>
            <a:ext cx="2808312" cy="4572000"/>
          </a:xfrm>
        </p:spPr>
        <p:txBody>
          <a:bodyPr/>
          <a:lstStyle/>
          <a:p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居酒屋文化</a:t>
            </a: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2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經營理念</a:t>
            </a: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2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未來展望</a:t>
            </a:r>
            <a:endParaRPr lang="en-US" altLang="zh-TW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2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店面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格局</a:t>
            </a: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創意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小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物</a:t>
            </a: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2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7944" y="77466"/>
            <a:ext cx="5086697" cy="6680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32897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200" b="1" dirty="0" smtClean="0"/>
              <a:t>居酒屋文化</a:t>
            </a:r>
            <a:endParaRPr lang="zh-TW" altLang="en-US" sz="42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971600" y="2060848"/>
            <a:ext cx="4320480" cy="4572000"/>
          </a:xfrm>
        </p:spPr>
        <p:txBody>
          <a:bodyPr>
            <a:normAutofit/>
          </a:bodyPr>
          <a:lstStyle/>
          <a:p>
            <a:r>
              <a:rPr lang="en-US" altLang="zh-TW" sz="2400" b="1" dirty="0" smtClean="0"/>
              <a:t>1856</a:t>
            </a:r>
            <a:r>
              <a:rPr lang="zh-TW" altLang="en-US" sz="2400" b="1" dirty="0" smtClean="0"/>
              <a:t>年，居酒屋</a:t>
            </a:r>
            <a:endParaRPr lang="en-US" altLang="zh-TW" sz="2400" b="1" dirty="0" smtClean="0"/>
          </a:p>
          <a:p>
            <a:pPr marL="0" indent="0">
              <a:buNone/>
            </a:pPr>
            <a:r>
              <a:rPr lang="zh-TW" altLang="en-US" sz="2400" b="1" dirty="0" smtClean="0"/>
              <a:t>　</a:t>
            </a:r>
            <a:r>
              <a:rPr lang="ja-JP" altLang="en-US" sz="2400" b="1" dirty="0" smtClean="0"/>
              <a:t>（</a:t>
            </a:r>
            <a:r>
              <a:rPr lang="ja-JP" altLang="en-US" sz="2400" b="1" dirty="0"/>
              <a:t>日語：いざかや </a:t>
            </a:r>
            <a:r>
              <a:rPr lang="en-US" altLang="ja-JP" sz="2400" b="1" dirty="0" err="1"/>
              <a:t>izakaya</a:t>
            </a:r>
            <a:r>
              <a:rPr lang="ja-JP" altLang="en-US" sz="2400" b="1" dirty="0" smtClean="0"/>
              <a:t>）</a:t>
            </a:r>
            <a:endParaRPr lang="en-US" altLang="ja-JP" sz="2400" b="1" dirty="0"/>
          </a:p>
          <a:p>
            <a:pPr marL="0" indent="0">
              <a:buNone/>
            </a:pPr>
            <a:endParaRPr lang="en-US" altLang="ja-JP" sz="200" b="1" dirty="0"/>
          </a:p>
          <a:p>
            <a:r>
              <a:rPr lang="en-US" altLang="ja-JP" sz="2400" b="1" dirty="0" smtClean="0"/>
              <a:t>19</a:t>
            </a:r>
            <a:r>
              <a:rPr lang="en-US" altLang="zh-TW" sz="2400" b="1" dirty="0" smtClean="0"/>
              <a:t>49</a:t>
            </a:r>
            <a:r>
              <a:rPr lang="zh-TW" altLang="en-US" sz="2400" b="1" dirty="0" smtClean="0"/>
              <a:t>年“居</a:t>
            </a:r>
            <a:r>
              <a:rPr lang="zh-TW" altLang="en-US" sz="2400" b="1" dirty="0"/>
              <a:t>酒</a:t>
            </a:r>
            <a:r>
              <a:rPr lang="zh-TW" altLang="en-US" sz="2400" b="1" dirty="0" smtClean="0"/>
              <a:t>屋”</a:t>
            </a:r>
            <a:endParaRPr lang="en-US" altLang="zh-TW" sz="2400" b="1" dirty="0" smtClean="0"/>
          </a:p>
          <a:p>
            <a:pPr marL="0" indent="0">
              <a:buNone/>
            </a:pPr>
            <a:endParaRPr lang="en-US" altLang="zh-TW" sz="200" b="1" dirty="0" smtClean="0"/>
          </a:p>
          <a:p>
            <a:r>
              <a:rPr lang="en-US" altLang="zh-TW" sz="2400" b="1" dirty="0" smtClean="0"/>
              <a:t>1970</a:t>
            </a:r>
            <a:r>
              <a:rPr lang="zh-TW" altLang="en-US" sz="2400" b="1" dirty="0" smtClean="0"/>
              <a:t>年“紅燈籠”</a:t>
            </a:r>
            <a:endParaRPr lang="en-US" altLang="zh-TW" sz="2400" b="1" dirty="0" smtClean="0"/>
          </a:p>
          <a:p>
            <a:pPr marL="0" indent="0">
              <a:buNone/>
            </a:pPr>
            <a:endParaRPr lang="en-US" altLang="zh-TW" sz="200" b="1" dirty="0" smtClean="0"/>
          </a:p>
          <a:p>
            <a:r>
              <a:rPr lang="en-US" altLang="zh-TW" sz="2400" b="1" dirty="0" smtClean="0"/>
              <a:t>1980</a:t>
            </a:r>
            <a:r>
              <a:rPr lang="zh-TW" altLang="en-US" sz="2400" b="1" dirty="0" smtClean="0"/>
              <a:t>年，文化</a:t>
            </a:r>
            <a:endParaRPr lang="en-US" altLang="zh-TW" sz="2400" b="1" dirty="0" smtClean="0"/>
          </a:p>
          <a:p>
            <a:endParaRPr lang="en-US" altLang="zh-TW" sz="2400" b="1" dirty="0" smtClean="0"/>
          </a:p>
          <a:p>
            <a:pPr marL="0" indent="0">
              <a:buNone/>
            </a:pPr>
            <a:endParaRPr lang="zh-TW" altLang="en-US" sz="2400" b="1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2080" y="994445"/>
            <a:ext cx="3298656" cy="4968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852794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85284" y="2157450"/>
            <a:ext cx="3096344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200" b="1" dirty="0" smtClean="0"/>
              <a:t>經營理念</a:t>
            </a:r>
            <a:endParaRPr lang="zh-TW" altLang="en-US" sz="42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1187624" y="1844824"/>
            <a:ext cx="3744416" cy="4572000"/>
          </a:xfrm>
        </p:spPr>
        <p:txBody>
          <a:bodyPr>
            <a:noAutofit/>
          </a:bodyPr>
          <a:lstStyle/>
          <a:p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舒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壓放鬆。</a:t>
            </a:r>
            <a:endPara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朋友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慶祝聚餐。</a:t>
            </a:r>
            <a:endPara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就算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有再難過悲傷的</a:t>
            </a: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事　來到了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我們的店能使他們感到</a:t>
            </a: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紓解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用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每一道精緻用心的</a:t>
            </a: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料理，溫暖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每位光顧的</a:t>
            </a: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客人的心。</a:t>
            </a:r>
            <a:endPara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使用新鮮食材與有經驗的師傅，滿足每一位客人的</a:t>
            </a: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味蕾。</a:t>
            </a:r>
            <a:endParaRPr lang="en-US" altLang="zh-TW" sz="2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　　　　　　　　　　　　　　　　　　　　　　　　　　　　　　　　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　　　　　　</a:t>
            </a:r>
            <a:endPara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04706" y="2276872"/>
            <a:ext cx="2857500" cy="2857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7789648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200" b="1" dirty="0" smtClean="0"/>
              <a:t>未來展望</a:t>
            </a:r>
            <a:endParaRPr lang="zh-TW" altLang="en-US" sz="4200" b="1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3573957977"/>
              </p:ext>
            </p:extLst>
          </p:nvPr>
        </p:nvGraphicFramePr>
        <p:xfrm>
          <a:off x="1331640" y="1844824"/>
          <a:ext cx="6768752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2231198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店面格局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11560" y="1772816"/>
            <a:ext cx="4037072" cy="4572000"/>
          </a:xfrm>
        </p:spPr>
        <p:txBody>
          <a:bodyPr>
            <a:normAutofit/>
          </a:bodyPr>
          <a:lstStyle/>
          <a:p>
            <a:r>
              <a:rPr lang="zh-TW" altLang="en-US" sz="2500" dirty="0" smtClean="0">
                <a:latin typeface="華康儷粗黑" panose="020B0709000000000000" pitchFamily="49" charset="-120"/>
                <a:ea typeface="華康儷粗黑" panose="020B0709000000000000" pitchFamily="49" charset="-120"/>
              </a:rPr>
              <a:t>一樓</a:t>
            </a:r>
            <a:endParaRPr lang="zh-TW" altLang="en-US" sz="2500" dirty="0">
              <a:latin typeface="華康儷粗黑" panose="020B0709000000000000" pitchFamily="49" charset="-120"/>
              <a:ea typeface="華康儷粗黑" panose="020B0709000000000000" pitchFamily="49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685939" y="3066588"/>
            <a:ext cx="3883688" cy="2736303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4704379" y="1568794"/>
            <a:ext cx="1656184" cy="22082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16216" y="3474716"/>
            <a:ext cx="2208245" cy="15841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96325" y="5049343"/>
            <a:ext cx="2208246" cy="16561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文字方塊 3"/>
          <p:cNvSpPr txBox="1"/>
          <p:nvPr/>
        </p:nvSpPr>
        <p:spPr>
          <a:xfrm>
            <a:off x="7044274" y="2488250"/>
            <a:ext cx="1152128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關東煮區</a:t>
            </a:r>
            <a:endParaRPr lang="zh-TW" altLang="en-US" b="1" dirty="0">
              <a:solidFill>
                <a:schemeClr val="tx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5088239" y="4082138"/>
            <a:ext cx="888463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醬料區</a:t>
            </a:r>
            <a:endParaRPr lang="zh-TW" altLang="en-US" b="1" dirty="0">
              <a:solidFill>
                <a:schemeClr val="tx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7164287" y="5692769"/>
            <a:ext cx="912102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許願區</a:t>
            </a:r>
            <a:endParaRPr lang="zh-TW" altLang="en-US" b="1" dirty="0">
              <a:solidFill>
                <a:schemeClr val="tx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0562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店面格局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11560" y="1772816"/>
            <a:ext cx="4037072" cy="4572000"/>
          </a:xfrm>
        </p:spPr>
        <p:txBody>
          <a:bodyPr/>
          <a:lstStyle/>
          <a:p>
            <a:r>
              <a:rPr lang="zh-TW" altLang="en-US" sz="2500" dirty="0">
                <a:latin typeface="華康儷粗黑" panose="020B0709000000000000" pitchFamily="49" charset="-120"/>
                <a:ea typeface="華康儷粗黑" panose="020B0709000000000000" pitchFamily="49" charset="-120"/>
              </a:rPr>
              <a:t>二樓</a:t>
            </a:r>
          </a:p>
          <a:p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708079" y="3071139"/>
            <a:ext cx="3883687" cy="2727201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27984" y="1844824"/>
            <a:ext cx="2160240" cy="16201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465003"/>
            <a:ext cx="2160239" cy="15391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27985" y="4952603"/>
            <a:ext cx="2160240" cy="16201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文字方塊 3"/>
          <p:cNvSpPr txBox="1"/>
          <p:nvPr/>
        </p:nvSpPr>
        <p:spPr>
          <a:xfrm>
            <a:off x="7080409" y="2470248"/>
            <a:ext cx="890812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吧檯區</a:t>
            </a:r>
            <a:endParaRPr lang="zh-TW" altLang="en-US" b="1" dirty="0">
              <a:solidFill>
                <a:schemeClr val="tx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5040052" y="4049922"/>
            <a:ext cx="936104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座位區</a:t>
            </a:r>
            <a:endParaRPr lang="zh-TW" altLang="en-US" b="1" dirty="0">
              <a:solidFill>
                <a:schemeClr val="tx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7057763" y="5578027"/>
            <a:ext cx="936104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許願區</a:t>
            </a:r>
            <a:endParaRPr lang="zh-TW" altLang="en-US" b="1" dirty="0">
              <a:solidFill>
                <a:schemeClr val="tx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0069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創意小物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899592" y="1628800"/>
            <a:ext cx="7772400" cy="4572000"/>
          </a:xfrm>
        </p:spPr>
        <p:txBody>
          <a:bodyPr>
            <a:normAutofit/>
          </a:bodyPr>
          <a:lstStyle/>
          <a:p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特色器具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251770"/>
            <a:ext cx="2871911" cy="1828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251770"/>
            <a:ext cx="2808312" cy="1828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9" y="4509120"/>
            <a:ext cx="2871910" cy="1828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509120"/>
            <a:ext cx="2808312" cy="1828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4067944" y="2427506"/>
            <a:ext cx="440457" cy="147732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亞禽父乙尊</a:t>
            </a:r>
            <a:r>
              <a:rPr lang="zh-TW" altLang="en-US" dirty="0"/>
              <a:t> 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8028384" y="2150507"/>
            <a:ext cx="468052" cy="203132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青瓷無紋水仙盆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4076353" y="4407856"/>
            <a:ext cx="432048" cy="203132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青瓷蓮花式溫碗 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8028384" y="4407857"/>
            <a:ext cx="468052" cy="203132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寶石紅釉僧帽壺</a:t>
            </a:r>
          </a:p>
        </p:txBody>
      </p:sp>
    </p:spTree>
    <p:extLst>
      <p:ext uri="{BB962C8B-B14F-4D97-AF65-F5344CB8AC3E}">
        <p14:creationId xmlns:p14="http://schemas.microsoft.com/office/powerpoint/2010/main" xmlns="" val="177805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/>
              <a:t>創意小物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899592" y="1628800"/>
            <a:ext cx="7772400" cy="4572000"/>
          </a:xfrm>
        </p:spPr>
        <p:txBody>
          <a:bodyPr>
            <a:normAutofit/>
          </a:bodyPr>
          <a:lstStyle/>
          <a:p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招牌餐點　　</a:t>
            </a:r>
            <a:r>
              <a:rPr lang="zh-TW" altLang="en-US" sz="2200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日式</a:t>
            </a:r>
            <a:r>
              <a:rPr lang="zh-TW" altLang="en-US" sz="2200" b="1" dirty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小物</a:t>
            </a:r>
            <a:r>
              <a:rPr lang="zh-TW" altLang="en-US" sz="2200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串燒區</a:t>
            </a:r>
            <a:endParaRPr lang="zh-TW" altLang="en-US" sz="2200" b="1" dirty="0">
              <a:solidFill>
                <a:schemeClr val="tx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2249641"/>
            <a:ext cx="2931102" cy="18994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528634"/>
            <a:ext cx="2929320" cy="19432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1600" y="4519109"/>
            <a:ext cx="2931102" cy="19527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267153"/>
            <a:ext cx="2929320" cy="18819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4067944" y="2737695"/>
            <a:ext cx="432048" cy="9233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豬天梯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4067944" y="4756828"/>
            <a:ext cx="432048" cy="147732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炙燒松阪豬</a:t>
            </a:r>
            <a:endParaRPr lang="zh-TW" altLang="en-US" b="1" dirty="0">
              <a:solidFill>
                <a:schemeClr val="tx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8081292" y="2607951"/>
            <a:ext cx="432048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八色回味</a:t>
            </a:r>
            <a:endParaRPr lang="zh-TW" altLang="en-US" b="1" dirty="0">
              <a:solidFill>
                <a:schemeClr val="tx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8081292" y="4756828"/>
            <a:ext cx="432048" cy="147732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單戀一枝蝦</a:t>
            </a:r>
            <a:endParaRPr lang="zh-TW" altLang="en-US" b="1" dirty="0">
              <a:solidFill>
                <a:schemeClr val="tx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4297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公正">
  <a:themeElements>
    <a:clrScheme name="公正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公正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公正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1137</TotalTime>
  <Words>138</Words>
  <Application>Microsoft Office PowerPoint</Application>
  <PresentationFormat>如螢幕大小 (4:3)</PresentationFormat>
  <Paragraphs>64</Paragraphs>
  <Slides>10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1" baseType="lpstr">
      <vt:lpstr>公正</vt:lpstr>
      <vt:lpstr>古物創意居酒屋</vt:lpstr>
      <vt:lpstr>目錄</vt:lpstr>
      <vt:lpstr>居酒屋文化</vt:lpstr>
      <vt:lpstr>經營理念</vt:lpstr>
      <vt:lpstr>未來展望</vt:lpstr>
      <vt:lpstr>店面格局</vt:lpstr>
      <vt:lpstr>店面格局</vt:lpstr>
      <vt:lpstr>創意小物</vt:lpstr>
      <vt:lpstr>創意小物</vt:lpstr>
      <vt:lpstr>投影片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古物創意居酒屋</dc:title>
  <dc:creator>NEMO</dc:creator>
  <cp:lastModifiedBy>user</cp:lastModifiedBy>
  <cp:revision>59</cp:revision>
  <dcterms:created xsi:type="dcterms:W3CDTF">2016-05-31T12:02:12Z</dcterms:created>
  <dcterms:modified xsi:type="dcterms:W3CDTF">2016-06-20T06:00:34Z</dcterms:modified>
</cp:coreProperties>
</file>