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2" r:id="rId1"/>
  </p:sldMasterIdLst>
  <p:sldIdLst>
    <p:sldId id="256" r:id="rId2"/>
    <p:sldId id="257" r:id="rId3"/>
    <p:sldId id="262" r:id="rId4"/>
    <p:sldId id="265" r:id="rId5"/>
    <p:sldId id="266" r:id="rId6"/>
    <p:sldId id="269" r:id="rId7"/>
    <p:sldId id="267" r:id="rId8"/>
    <p:sldId id="268" r:id="rId9"/>
    <p:sldId id="258" r:id="rId10"/>
    <p:sldId id="260" r:id="rId11"/>
    <p:sldId id="263" r:id="rId12"/>
    <p:sldId id="261" r:id="rId13"/>
    <p:sldId id="264" r:id="rId14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36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9D012-CE07-49EA-8C69-4C86FDB89553}" type="datetimeFigureOut">
              <a:rPr lang="zh-TW" altLang="en-US" smtClean="0"/>
              <a:pPr/>
              <a:t>2016/6/20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BF1E0-2CD8-4F12-AEB4-FD06432E2159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9D012-CE07-49EA-8C69-4C86FDB89553}" type="datetimeFigureOut">
              <a:rPr lang="zh-TW" altLang="en-US" smtClean="0"/>
              <a:pPr/>
              <a:t>2016/6/20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BF1E0-2CD8-4F12-AEB4-FD06432E215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9D012-CE07-49EA-8C69-4C86FDB89553}" type="datetimeFigureOut">
              <a:rPr lang="zh-TW" altLang="en-US" smtClean="0"/>
              <a:pPr/>
              <a:t>2016/6/20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BF1E0-2CD8-4F12-AEB4-FD06432E215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9D012-CE07-49EA-8C69-4C86FDB89553}" type="datetimeFigureOut">
              <a:rPr lang="zh-TW" altLang="en-US" smtClean="0"/>
              <a:pPr/>
              <a:t>2016/6/20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BF1E0-2CD8-4F12-AEB4-FD06432E2159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9D012-CE07-49EA-8C69-4C86FDB89553}" type="datetimeFigureOut">
              <a:rPr lang="zh-TW" altLang="en-US" smtClean="0"/>
              <a:pPr/>
              <a:t>2016/6/20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BF1E0-2CD8-4F12-AEB4-FD06432E215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9D012-CE07-49EA-8C69-4C86FDB89553}" type="datetimeFigureOut">
              <a:rPr lang="zh-TW" altLang="en-US" smtClean="0"/>
              <a:pPr/>
              <a:t>2016/6/20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BF1E0-2CD8-4F12-AEB4-FD06432E2159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9D012-CE07-49EA-8C69-4C86FDB89553}" type="datetimeFigureOut">
              <a:rPr lang="zh-TW" altLang="en-US" smtClean="0"/>
              <a:pPr/>
              <a:t>2016/6/20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BF1E0-2CD8-4F12-AEB4-FD06432E2159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9D012-CE07-49EA-8C69-4C86FDB89553}" type="datetimeFigureOut">
              <a:rPr lang="zh-TW" altLang="en-US" smtClean="0"/>
              <a:pPr/>
              <a:t>2016/6/20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BF1E0-2CD8-4F12-AEB4-FD06432E215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9D012-CE07-49EA-8C69-4C86FDB89553}" type="datetimeFigureOut">
              <a:rPr lang="zh-TW" altLang="en-US" smtClean="0"/>
              <a:pPr/>
              <a:t>2016/6/20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BF1E0-2CD8-4F12-AEB4-FD06432E215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9D012-CE07-49EA-8C69-4C86FDB89553}" type="datetimeFigureOut">
              <a:rPr lang="zh-TW" altLang="en-US" smtClean="0"/>
              <a:pPr/>
              <a:t>2016/6/20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BF1E0-2CD8-4F12-AEB4-FD06432E215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9D012-CE07-49EA-8C69-4C86FDB89553}" type="datetimeFigureOut">
              <a:rPr lang="zh-TW" altLang="en-US" smtClean="0"/>
              <a:pPr/>
              <a:t>2016/6/20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BF1E0-2CD8-4F12-AEB4-FD06432E2159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2F9D012-CE07-49EA-8C69-4C86FDB89553}" type="datetimeFigureOut">
              <a:rPr lang="zh-TW" altLang="en-US" smtClean="0"/>
              <a:pPr/>
              <a:t>2016/6/20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B4BF1E0-2CD8-4F12-AEB4-FD06432E215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15.png"/><Relationship Id="rId4" Type="http://schemas.microsoft.com/office/2007/relationships/hdphoto" Target="../media/hdphoto3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7.png"/><Relationship Id="rId3" Type="http://schemas.openxmlformats.org/officeDocument/2006/relationships/image" Target="../media/image20.png"/><Relationship Id="rId7" Type="http://schemas.openxmlformats.org/officeDocument/2006/relationships/image" Target="../media/image23.png"/><Relationship Id="rId12" Type="http://schemas.microsoft.com/office/2007/relationships/hdphoto" Target="../media/hdphoto7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26.png"/><Relationship Id="rId5" Type="http://schemas.openxmlformats.org/officeDocument/2006/relationships/image" Target="../media/image21.png"/><Relationship Id="rId10" Type="http://schemas.openxmlformats.org/officeDocument/2006/relationships/image" Target="../media/image25.png"/><Relationship Id="rId4" Type="http://schemas.microsoft.com/office/2007/relationships/hdphoto" Target="../media/hdphoto5.wdp"/><Relationship Id="rId9" Type="http://schemas.microsoft.com/office/2007/relationships/hdphoto" Target="../media/hdphoto6.wdp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lFGqZUTqorU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1043608" y="234179"/>
            <a:ext cx="69847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6600" b="1" cap="all" dirty="0" smtClean="0">
                <a:ln w="9000" cmpd="sng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微軟正黑體" pitchFamily="34" charset="-120"/>
                <a:ea typeface="微軟正黑體" pitchFamily="34" charset="-120"/>
              </a:rPr>
              <a:t>米奇時代保溫瓶</a:t>
            </a:r>
            <a:endParaRPr lang="zh-TW" altLang="en-US" sz="6600" b="1" cap="all" dirty="0">
              <a:ln w="9000" cmpd="sng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reflection blurRad="12700" stA="28000" endPos="45000" dist="1000" dir="5400000" sy="-100000" algn="bl" rotWithShape="0"/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4682268" y="2708920"/>
            <a:ext cx="4354228" cy="3808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3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課程</a:t>
            </a:r>
            <a:r>
              <a:rPr lang="en-US" altLang="zh-TW" sz="23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:</a:t>
            </a:r>
            <a:r>
              <a:rPr lang="zh-TW" altLang="en-US" sz="23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台灣文化創意產業的發展</a:t>
            </a:r>
            <a:endParaRPr lang="en-US" altLang="zh-TW" sz="230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>
              <a:lnSpc>
                <a:spcPct val="150000"/>
              </a:lnSpc>
            </a:pPr>
            <a:r>
              <a:rPr lang="zh-TW" altLang="en-US" sz="23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指導老師</a:t>
            </a:r>
            <a:r>
              <a:rPr lang="en-US" altLang="zh-TW" sz="23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:</a:t>
            </a:r>
            <a:r>
              <a:rPr lang="zh-TW" altLang="en-US" sz="23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邵承芬  老師</a:t>
            </a:r>
            <a:endParaRPr lang="en-US" altLang="zh-TW" sz="230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>
              <a:lnSpc>
                <a:spcPct val="150000"/>
              </a:lnSpc>
            </a:pPr>
            <a:r>
              <a:rPr lang="zh-TW" altLang="en-US" sz="23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組員</a:t>
            </a:r>
            <a:r>
              <a:rPr lang="en-US" altLang="zh-TW" sz="23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:</a:t>
            </a:r>
            <a:r>
              <a:rPr lang="zh-TW" altLang="en-US" sz="23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altLang="zh-TW" sz="23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B10336023</a:t>
            </a:r>
            <a:r>
              <a:rPr lang="zh-TW" altLang="en-US" sz="23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 </a:t>
            </a:r>
            <a:r>
              <a:rPr lang="zh-TW" altLang="en-US" sz="23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鍾念</a:t>
            </a:r>
            <a:r>
              <a:rPr lang="zh-TW" altLang="en-US" sz="23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欣</a:t>
            </a:r>
            <a:endParaRPr lang="en-US" altLang="zh-TW" sz="230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>
              <a:lnSpc>
                <a:spcPct val="150000"/>
              </a:lnSpc>
            </a:pPr>
            <a:r>
              <a:rPr lang="zh-TW" altLang="en-US" sz="23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zh-TW" altLang="en-US" sz="23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       </a:t>
            </a:r>
            <a:r>
              <a:rPr lang="en-US" altLang="zh-TW" sz="23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B10333172 </a:t>
            </a:r>
            <a:r>
              <a:rPr lang="zh-TW" altLang="en-US" sz="23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黃</a:t>
            </a:r>
            <a:r>
              <a:rPr lang="zh-TW" altLang="en-US" sz="23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緯</a:t>
            </a:r>
            <a:r>
              <a:rPr lang="zh-TW" altLang="en-US" sz="23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豪</a:t>
            </a:r>
            <a:endParaRPr lang="en-US" altLang="zh-TW" sz="230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>
              <a:lnSpc>
                <a:spcPct val="150000"/>
              </a:lnSpc>
            </a:pPr>
            <a:r>
              <a:rPr lang="zh-TW" altLang="en-US" sz="23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zh-TW" altLang="en-US" sz="23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       </a:t>
            </a:r>
            <a:r>
              <a:rPr lang="en-US" altLang="zh-TW" sz="23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B10335034</a:t>
            </a:r>
            <a:r>
              <a:rPr lang="zh-TW" altLang="en-US" sz="23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altLang="zh-TW" sz="23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zh-TW" altLang="en-US" sz="23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賴映</a:t>
            </a:r>
            <a:r>
              <a:rPr lang="zh-TW" altLang="en-US" sz="23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均</a:t>
            </a:r>
            <a:endParaRPr lang="en-US" altLang="zh-TW" sz="230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>
              <a:lnSpc>
                <a:spcPct val="150000"/>
              </a:lnSpc>
            </a:pPr>
            <a:r>
              <a:rPr lang="zh-TW" altLang="en-US" sz="23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        </a:t>
            </a:r>
            <a:r>
              <a:rPr lang="en-US" altLang="zh-TW" sz="23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B10341111 </a:t>
            </a:r>
            <a:r>
              <a:rPr lang="zh-TW" altLang="en-US" sz="23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劉亭芳</a:t>
            </a:r>
            <a:endParaRPr lang="en-US" altLang="zh-TW" sz="230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>
              <a:lnSpc>
                <a:spcPct val="150000"/>
              </a:lnSpc>
            </a:pPr>
            <a:r>
              <a:rPr lang="zh-TW" altLang="en-US" sz="23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zh-TW" altLang="en-US" sz="23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       </a:t>
            </a:r>
            <a:r>
              <a:rPr lang="en-US" altLang="zh-TW" sz="23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B10341107 </a:t>
            </a:r>
            <a:r>
              <a:rPr lang="zh-TW" altLang="en-US" sz="23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吳</a:t>
            </a:r>
            <a:r>
              <a:rPr lang="zh-TW" altLang="en-US" sz="23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婇星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4" y="1670844"/>
            <a:ext cx="4998516" cy="4998516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17222" b="66667" l="6167" r="36167">
                        <a14:foregroundMark x1="17500" y1="52222" x2="17500" y2="52222"/>
                        <a14:foregroundMark x1="24833" y1="52222" x2="24833" y2="52222"/>
                        <a14:foregroundMark x1="18333" y1="53611" x2="18333" y2="53611"/>
                        <a14:foregroundMark x1="24000" y1="53611" x2="24000" y2="536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019" t="17831" r="63887" b="34629"/>
          <a:stretch/>
        </p:blipFill>
        <p:spPr>
          <a:xfrm rot="1363905">
            <a:off x="8034962" y="431108"/>
            <a:ext cx="749559" cy="710451"/>
          </a:xfrm>
          <a:prstGeom prst="rect">
            <a:avLst/>
          </a:prstGeom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9680752">
            <a:off x="427609" y="368822"/>
            <a:ext cx="871537" cy="835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1966719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395536" y="332656"/>
            <a:ext cx="424847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商品介紹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07903" y="144725"/>
            <a:ext cx="1311275" cy="1268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200" b="99100" l="30200" r="70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657201" y="1537878"/>
            <a:ext cx="3590389" cy="3590389"/>
          </a:xfrm>
          <a:prstGeom prst="rect">
            <a:avLst/>
          </a:prstGeom>
        </p:spPr>
      </p:pic>
      <p:sp>
        <p:nvSpPr>
          <p:cNvPr id="3" name="加號 2"/>
          <p:cNvSpPr/>
          <p:nvPr/>
        </p:nvSpPr>
        <p:spPr>
          <a:xfrm>
            <a:off x="1979712" y="3084116"/>
            <a:ext cx="864096" cy="864096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0" b="100000" l="0" r="100000">
                        <a14:foregroundMark x1="56700" y1="61156" x2="56700" y2="61156"/>
                        <a14:foregroundMark x1="53500" y1="31098" x2="67300" y2="78497"/>
                        <a14:foregroundMark x1="69900" y1="47977" x2="76600" y2="70405"/>
                        <a14:foregroundMark x1="36900" y1="68902" x2="52900" y2="87052"/>
                        <a14:foregroundMark x1="71900" y1="90173" x2="60100" y2="9479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59832" y="2420888"/>
            <a:ext cx="2055362" cy="1777888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3618880" y="4365103"/>
            <a:ext cx="12137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b="1" dirty="0" smtClean="0">
                <a:solidFill>
                  <a:srgbClr val="FF0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1929</a:t>
            </a:r>
            <a:endParaRPr lang="zh-TW" altLang="en-US" sz="3200" b="1" dirty="0">
              <a:solidFill>
                <a:srgbClr val="FF0000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7" name="向右箭號 6"/>
          <p:cNvSpPr/>
          <p:nvPr/>
        </p:nvSpPr>
        <p:spPr>
          <a:xfrm>
            <a:off x="5364088" y="3260428"/>
            <a:ext cx="1008112" cy="4566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48576" y="1460028"/>
            <a:ext cx="3746089" cy="3746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45556" y="2194021"/>
            <a:ext cx="1152128" cy="998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文字方塊 10"/>
          <p:cNvSpPr txBox="1"/>
          <p:nvPr/>
        </p:nvSpPr>
        <p:spPr>
          <a:xfrm>
            <a:off x="6755800" y="3333073"/>
            <a:ext cx="124954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000" b="1" dirty="0" smtClean="0">
                <a:solidFill>
                  <a:srgbClr val="FF0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1929</a:t>
            </a:r>
            <a:endParaRPr lang="zh-TW" altLang="en-US" sz="3000" b="1" dirty="0">
              <a:solidFill>
                <a:srgbClr val="FF0000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1391464" y="5244574"/>
            <a:ext cx="62646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b="1" dirty="0" smtClean="0">
                <a:solidFill>
                  <a:srgbClr val="FF0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超可愛的米奇時代保溫瓶</a:t>
            </a:r>
            <a:endParaRPr lang="en-US" altLang="zh-TW" sz="4000" b="1" dirty="0" smtClean="0">
              <a:solidFill>
                <a:srgbClr val="FF0000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  <a:p>
            <a:pPr algn="ctr"/>
            <a:r>
              <a:rPr lang="zh-TW" altLang="en-US" sz="4000" b="1" dirty="0" smtClean="0">
                <a:solidFill>
                  <a:srgbClr val="FF0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你   能</a:t>
            </a:r>
            <a:r>
              <a:rPr lang="zh-TW" altLang="en-US" sz="4000" b="1" dirty="0">
                <a:solidFill>
                  <a:srgbClr val="FF0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沒有嗎</a:t>
            </a:r>
            <a:r>
              <a:rPr lang="en-US" altLang="zh-TW" sz="4000" b="1" dirty="0">
                <a:solidFill>
                  <a:srgbClr val="FF0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?!</a:t>
            </a:r>
            <a:endParaRPr lang="zh-TW" altLang="en-US" sz="4000" b="1" dirty="0">
              <a:solidFill>
                <a:srgbClr val="FF0000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62273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390600" y="187930"/>
            <a:ext cx="482453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專賣店地點</a:t>
            </a:r>
            <a:r>
              <a:rPr lang="zh-TW" altLang="en-US" sz="5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設立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20072" y="0"/>
            <a:ext cx="1311275" cy="1268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文字方塊 1"/>
          <p:cNvSpPr txBox="1"/>
          <p:nvPr/>
        </p:nvSpPr>
        <p:spPr>
          <a:xfrm>
            <a:off x="128836" y="1104295"/>
            <a:ext cx="864096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2800" b="1" dirty="0">
                <a:solidFill>
                  <a:schemeClr val="tx2">
                    <a:lumMod val="75000"/>
                  </a:schemeClr>
                </a:solidFill>
              </a:rPr>
              <a:t>設立</a:t>
            </a:r>
            <a:r>
              <a:rPr lang="zh-TW" altLang="zh-TW" sz="2800" b="1" dirty="0" smtClean="0">
                <a:solidFill>
                  <a:schemeClr val="tx2">
                    <a:lumMod val="75000"/>
                  </a:schemeClr>
                </a:solidFill>
              </a:rPr>
              <a:t>地點</a:t>
            </a:r>
            <a:r>
              <a:rPr lang="en-US" altLang="zh-TW" sz="2800" b="1" dirty="0" smtClean="0">
                <a:solidFill>
                  <a:schemeClr val="tx2">
                    <a:lumMod val="75000"/>
                  </a:schemeClr>
                </a:solidFill>
              </a:rPr>
              <a:t>:</a:t>
            </a:r>
            <a:endParaRPr lang="zh-TW" altLang="zh-TW" sz="2800" dirty="0">
              <a:solidFill>
                <a:schemeClr val="tx2">
                  <a:lumMod val="75000"/>
                </a:schemeClr>
              </a:solidFill>
            </a:endParaRPr>
          </a:p>
          <a:p>
            <a:pPr lvl="0"/>
            <a:r>
              <a:rPr lang="zh-TW" altLang="zh-TW" sz="2800" b="1" dirty="0">
                <a:solidFill>
                  <a:schemeClr val="tx2">
                    <a:lumMod val="75000"/>
                  </a:schemeClr>
                </a:solidFill>
              </a:rPr>
              <a:t>地點會設立在松山文化</a:t>
            </a:r>
            <a:r>
              <a:rPr lang="zh-TW" altLang="zh-TW" sz="2800" b="1" dirty="0" smtClean="0">
                <a:solidFill>
                  <a:schemeClr val="tx2">
                    <a:lumMod val="75000"/>
                  </a:schemeClr>
                </a:solidFill>
              </a:rPr>
              <a:t>園區</a:t>
            </a:r>
            <a:endParaRPr lang="en-US" altLang="zh-TW" sz="28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lvl="0"/>
            <a:endParaRPr lang="zh-TW" altLang="zh-TW" sz="280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zh-TW" altLang="en-US" sz="2800" b="1" dirty="0" smtClean="0">
                <a:solidFill>
                  <a:schemeClr val="tx2">
                    <a:lumMod val="75000"/>
                  </a:schemeClr>
                </a:solidFill>
              </a:rPr>
              <a:t>營業</a:t>
            </a:r>
            <a:r>
              <a:rPr lang="zh-TW" altLang="zh-TW" sz="2800" b="1" dirty="0" smtClean="0">
                <a:solidFill>
                  <a:schemeClr val="tx2">
                    <a:lumMod val="75000"/>
                  </a:schemeClr>
                </a:solidFill>
              </a:rPr>
              <a:t>時間</a:t>
            </a:r>
            <a:r>
              <a:rPr lang="en-US" altLang="zh-TW" sz="2800" b="1" dirty="0" smtClean="0">
                <a:solidFill>
                  <a:schemeClr val="tx2">
                    <a:lumMod val="75000"/>
                  </a:schemeClr>
                </a:solidFill>
              </a:rPr>
              <a:t>:</a:t>
            </a:r>
            <a:endParaRPr lang="zh-TW" altLang="zh-TW" sz="2800" dirty="0">
              <a:solidFill>
                <a:schemeClr val="tx2">
                  <a:lumMod val="75000"/>
                </a:schemeClr>
              </a:solidFill>
            </a:endParaRPr>
          </a:p>
          <a:p>
            <a:pPr lvl="0"/>
            <a:r>
              <a:rPr lang="zh-TW" altLang="zh-TW" sz="2800" b="1" dirty="0">
                <a:solidFill>
                  <a:schemeClr val="tx2">
                    <a:lumMod val="75000"/>
                  </a:schemeClr>
                </a:solidFill>
              </a:rPr>
              <a:t>平日  早上九點到下午五點</a:t>
            </a:r>
            <a:endParaRPr lang="zh-TW" altLang="zh-TW" sz="2800" dirty="0">
              <a:solidFill>
                <a:schemeClr val="tx2">
                  <a:lumMod val="75000"/>
                </a:schemeClr>
              </a:solidFill>
            </a:endParaRPr>
          </a:p>
          <a:p>
            <a:pPr lvl="0"/>
            <a:r>
              <a:rPr lang="zh-TW" altLang="zh-TW" sz="2800" b="1" dirty="0">
                <a:solidFill>
                  <a:schemeClr val="tx2">
                    <a:lumMod val="75000"/>
                  </a:schemeClr>
                </a:solidFill>
              </a:rPr>
              <a:t>假日</a:t>
            </a:r>
            <a:r>
              <a:rPr lang="en-US" altLang="zh-TW" sz="2800" b="1" dirty="0">
                <a:solidFill>
                  <a:schemeClr val="tx2">
                    <a:lumMod val="75000"/>
                  </a:schemeClr>
                </a:solidFill>
              </a:rPr>
              <a:t>  </a:t>
            </a:r>
            <a:r>
              <a:rPr lang="zh-TW" altLang="zh-TW" sz="2800" b="1" dirty="0">
                <a:solidFill>
                  <a:schemeClr val="tx2">
                    <a:lumMod val="75000"/>
                  </a:schemeClr>
                </a:solidFill>
              </a:rPr>
              <a:t>早上八點到晚上六點</a:t>
            </a:r>
            <a:endParaRPr lang="zh-TW" altLang="zh-TW" sz="2800" dirty="0">
              <a:solidFill>
                <a:schemeClr val="tx2">
                  <a:lumMod val="75000"/>
                </a:schemeClr>
              </a:solidFill>
            </a:endParaRPr>
          </a:p>
          <a:p>
            <a:endParaRPr lang="zh-TW" altLang="zh-TW" sz="280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zh-TW" altLang="en-US" sz="2800" b="1" dirty="0">
                <a:solidFill>
                  <a:schemeClr val="tx2">
                    <a:lumMod val="75000"/>
                  </a:schemeClr>
                </a:solidFill>
              </a:rPr>
              <a:t>店內</a:t>
            </a:r>
            <a:r>
              <a:rPr lang="zh-TW" altLang="zh-TW" sz="2800" b="1" dirty="0" smtClean="0">
                <a:solidFill>
                  <a:schemeClr val="tx2">
                    <a:lumMod val="75000"/>
                  </a:schemeClr>
                </a:solidFill>
              </a:rPr>
              <a:t>介紹</a:t>
            </a:r>
            <a:r>
              <a:rPr lang="en-US" altLang="zh-TW" sz="2800" b="1" dirty="0" smtClean="0">
                <a:solidFill>
                  <a:schemeClr val="tx2">
                    <a:lumMod val="75000"/>
                  </a:schemeClr>
                </a:solidFill>
              </a:rPr>
              <a:t>:</a:t>
            </a:r>
            <a:endParaRPr lang="zh-TW" altLang="zh-TW" sz="280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zh-TW" altLang="zh-TW" sz="2800" b="1" dirty="0">
                <a:solidFill>
                  <a:schemeClr val="tx2">
                    <a:lumMod val="75000"/>
                  </a:schemeClr>
                </a:solidFill>
              </a:rPr>
              <a:t>以米奇和米</a:t>
            </a:r>
            <a:r>
              <a:rPr lang="zh-TW" altLang="zh-TW" sz="2800" b="1" dirty="0" smtClean="0">
                <a:solidFill>
                  <a:schemeClr val="tx2">
                    <a:lumMod val="75000"/>
                  </a:schemeClr>
                </a:solidFill>
              </a:rPr>
              <a:t>妮為主</a:t>
            </a:r>
            <a:r>
              <a:rPr lang="zh-TW" altLang="en-US" sz="2800" b="1" dirty="0" smtClean="0">
                <a:solidFill>
                  <a:schemeClr val="tx2">
                    <a:lumMod val="75000"/>
                  </a:schemeClr>
                </a:solidFill>
              </a:rPr>
              <a:t> 黑</a:t>
            </a:r>
            <a:r>
              <a:rPr lang="en-US" altLang="zh-TW" sz="2800" b="1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  <a:r>
              <a:rPr lang="zh-TW" altLang="en-US" sz="2800" b="1" dirty="0" smtClean="0">
                <a:solidFill>
                  <a:schemeClr val="tx2">
                    <a:lumMod val="75000"/>
                  </a:schemeClr>
                </a:solidFill>
              </a:rPr>
              <a:t>白</a:t>
            </a:r>
            <a:r>
              <a:rPr lang="en-US" altLang="zh-TW" sz="2800" b="1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  <a:r>
              <a:rPr lang="zh-TW" altLang="en-US" sz="2800" b="1" dirty="0" smtClean="0">
                <a:solidFill>
                  <a:schemeClr val="tx2">
                    <a:lumMod val="75000"/>
                  </a:schemeClr>
                </a:solidFill>
              </a:rPr>
              <a:t>紅為店面主要色系</a:t>
            </a:r>
            <a:endParaRPr lang="zh-TW" altLang="en-US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79372" y="5238731"/>
            <a:ext cx="5081060" cy="1373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79882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395536" y="332656"/>
            <a:ext cx="410445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行銷策略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72271" y="144725"/>
            <a:ext cx="1311275" cy="1268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文字方塊 1"/>
          <p:cNvSpPr txBox="1"/>
          <p:nvPr/>
        </p:nvSpPr>
        <p:spPr>
          <a:xfrm>
            <a:off x="179512" y="1587792"/>
            <a:ext cx="28563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50000"/>
              </a:lnSpc>
              <a:buFont typeface="Wingdings" pitchFamily="2" charset="2"/>
              <a:buChar char="u"/>
            </a:pPr>
            <a:r>
              <a:rPr lang="zh-TW" altLang="en-US" sz="4000" b="1" dirty="0" smtClean="0">
                <a:solidFill>
                  <a:schemeClr val="tx2"/>
                </a:solidFill>
              </a:rPr>
              <a:t>電視廣告</a:t>
            </a:r>
            <a:endParaRPr lang="en-US" altLang="zh-TW" sz="4000" b="1" dirty="0" smtClean="0">
              <a:solidFill>
                <a:schemeClr val="tx2"/>
              </a:solidFill>
            </a:endParaRPr>
          </a:p>
        </p:txBody>
      </p:sp>
      <p:sp>
        <p:nvSpPr>
          <p:cNvPr id="3" name="向右箭號 2"/>
          <p:cNvSpPr/>
          <p:nvPr/>
        </p:nvSpPr>
        <p:spPr>
          <a:xfrm>
            <a:off x="3138239" y="1956611"/>
            <a:ext cx="792088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6148" b="93443" l="3594" r="968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92464" y="583958"/>
            <a:ext cx="3600400" cy="2745305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179512" y="4784945"/>
            <a:ext cx="28563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itchFamily="2" charset="2"/>
              <a:buChar char="u"/>
            </a:pPr>
            <a:r>
              <a:rPr lang="zh-TW" altLang="en-US" sz="4000" b="1" dirty="0">
                <a:solidFill>
                  <a:schemeClr val="tx2"/>
                </a:solidFill>
              </a:rPr>
              <a:t>網路平台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066600">
            <a:off x="2966612" y="5215734"/>
            <a:ext cx="817563" cy="414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8008830">
            <a:off x="2892768" y="4418232"/>
            <a:ext cx="914400" cy="81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50417" y="3945948"/>
            <a:ext cx="1154874" cy="1154874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backgroundRemoval t="31500" b="65500" l="0" r="100000">
                        <a14:foregroundMark x1="17500" y1="50500" x2="75500" y2="51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48884" y="4823838"/>
            <a:ext cx="1840939" cy="1730101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92664" y="5492831"/>
            <a:ext cx="2031432" cy="633807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 xmlns="">
                  <a14:imgLayer r:embed="rId12">
                    <a14:imgEffect>
                      <a14:backgroundRemoval t="9155" b="93310" l="0" r="100000">
                        <a14:foregroundMark x1="5096" y1="20070" x2="8493" y2="23592"/>
                        <a14:foregroundMark x1="2548" y1="15845" x2="2548" y2="15845"/>
                        <a14:foregroundMark x1="17197" y1="15141" x2="19745" y2="41197"/>
                        <a14:foregroundMark x1="30786" y1="20423" x2="27389" y2="24296"/>
                        <a14:foregroundMark x1="3822" y1="39789" x2="8493" y2="34859"/>
                        <a14:foregroundMark x1="27176" y1="35915" x2="31635" y2="39789"/>
                        <a14:foregroundMark x1="50531" y1="20070" x2="50955" y2="53873"/>
                        <a14:foregroundMark x1="38217" y1="38732" x2="47983" y2="40141"/>
                        <a14:foregroundMark x1="46072" y1="28873" x2="49682" y2="55986"/>
                        <a14:foregroundMark x1="67091" y1="17958" x2="95966" y2="18662"/>
                        <a14:foregroundMark x1="69002" y1="37676" x2="94268" y2="35915"/>
                        <a14:foregroundMark x1="82378" y1="40493" x2="69851" y2="58803"/>
                        <a14:foregroundMark x1="82803" y1="45423" x2="95117" y2="60211"/>
                        <a14:foregroundMark x1="5520" y1="78521" x2="92144" y2="82746"/>
                        <a14:foregroundMark x1="4459" y1="72535" x2="93843" y2="72887"/>
                        <a14:foregroundMark x1="6157" y1="89789" x2="95117" y2="89085"/>
                        <a14:foregroundMark x1="58174" y1="88028" x2="58174" y2="88028"/>
                        <a14:foregroundMark x1="46072" y1="49648" x2="46072" y2="49648"/>
                        <a14:foregroundMark x1="15711" y1="33451" x2="15711" y2="33451"/>
                        <a14:foregroundMark x1="14013" y1="21831" x2="14437" y2="38380"/>
                        <a14:foregroundMark x1="4459" y1="45423" x2="30998" y2="46831"/>
                        <a14:foregroundMark x1="14650" y1="53873" x2="3609" y2="61268"/>
                        <a14:foregroundMark x1="22293" y1="53169" x2="31423" y2="6126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79828" y="3751936"/>
            <a:ext cx="2364172" cy="1425530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33552" y="3945948"/>
            <a:ext cx="1220912" cy="1220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15624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1691680" y="908720"/>
            <a:ext cx="5967784" cy="163121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altLang="zh-TW" sz="10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THE  END</a:t>
            </a:r>
            <a:endParaRPr lang="zh-TW" altLang="en-US" sz="10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2139" b="99198" l="4000" r="90000">
                        <a14:foregroundMark x1="63875" y1="35829" x2="85625" y2="414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3000732"/>
            <a:ext cx="7498581" cy="3505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72560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310084" y="360749"/>
            <a:ext cx="504056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米奇</a:t>
            </a:r>
            <a:r>
              <a:rPr lang="zh-TW" altLang="en-US" sz="5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歷</a:t>
            </a:r>
            <a:r>
              <a:rPr lang="zh-TW" altLang="en-US" sz="5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史介紹</a:t>
            </a:r>
            <a:endParaRPr lang="zh-TW" altLang="en-US" sz="5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4" y="-15112"/>
            <a:ext cx="1311275" cy="1268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文字方塊 2"/>
          <p:cNvSpPr txBox="1"/>
          <p:nvPr/>
        </p:nvSpPr>
        <p:spPr>
          <a:xfrm>
            <a:off x="611560" y="1483666"/>
            <a:ext cx="7866508" cy="46243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+mn-ea"/>
              </a:rPr>
              <a:t>米奇</a:t>
            </a:r>
            <a:endParaRPr lang="en-US" altLang="zh-TW" sz="3200" dirty="0">
              <a:solidFill>
                <a:schemeClr val="tx2">
                  <a:lumMod val="60000"/>
                  <a:lumOff val="40000"/>
                </a:schemeClr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zh-TW" altLang="zh-TW" sz="2500" b="1" dirty="0" smtClean="0">
                <a:solidFill>
                  <a:schemeClr val="tx2">
                    <a:lumMod val="50000"/>
                  </a:schemeClr>
                </a:solidFill>
                <a:latin typeface="+mn-ea"/>
              </a:rPr>
              <a:t>華</a:t>
            </a:r>
            <a:r>
              <a:rPr lang="zh-TW" altLang="zh-TW" sz="2500" b="1" dirty="0">
                <a:solidFill>
                  <a:schemeClr val="tx2">
                    <a:lumMod val="50000"/>
                  </a:schemeClr>
                </a:solidFill>
                <a:latin typeface="+mn-ea"/>
              </a:rPr>
              <a:t>特迪士尼和</a:t>
            </a:r>
            <a:r>
              <a:rPr lang="en-US" altLang="zh-TW" sz="2500" b="1" dirty="0" err="1">
                <a:solidFill>
                  <a:schemeClr val="tx2">
                    <a:lumMod val="50000"/>
                  </a:schemeClr>
                </a:solidFill>
                <a:latin typeface="+mn-ea"/>
              </a:rPr>
              <a:t>Ub</a:t>
            </a:r>
            <a:r>
              <a:rPr lang="en-US" altLang="zh-TW" sz="2500" b="1" dirty="0">
                <a:solidFill>
                  <a:schemeClr val="tx2">
                    <a:lumMod val="50000"/>
                  </a:schemeClr>
                </a:solidFill>
                <a:latin typeface="+mn-ea"/>
              </a:rPr>
              <a:t> </a:t>
            </a:r>
            <a:r>
              <a:rPr lang="en-US" altLang="zh-TW" sz="2500" b="1" dirty="0" err="1">
                <a:solidFill>
                  <a:schemeClr val="tx2">
                    <a:lumMod val="50000"/>
                  </a:schemeClr>
                </a:solidFill>
                <a:latin typeface="+mn-ea"/>
              </a:rPr>
              <a:t>Iwerks</a:t>
            </a:r>
            <a:r>
              <a:rPr lang="zh-TW" altLang="zh-TW" sz="2500" b="1" dirty="0">
                <a:solidFill>
                  <a:schemeClr val="tx2">
                    <a:lumMod val="50000"/>
                  </a:schemeClr>
                </a:solidFill>
                <a:latin typeface="+mn-ea"/>
              </a:rPr>
              <a:t>於</a:t>
            </a:r>
            <a:r>
              <a:rPr lang="en-US" altLang="zh-TW" sz="2500" b="1" dirty="0">
                <a:solidFill>
                  <a:schemeClr val="tx2">
                    <a:lumMod val="50000"/>
                  </a:schemeClr>
                </a:solidFill>
                <a:latin typeface="+mn-ea"/>
              </a:rPr>
              <a:t>1928</a:t>
            </a:r>
            <a:r>
              <a:rPr lang="zh-TW" altLang="zh-TW" sz="2500" b="1" dirty="0">
                <a:solidFill>
                  <a:schemeClr val="tx2">
                    <a:lumMod val="50000"/>
                  </a:schemeClr>
                </a:solidFill>
                <a:latin typeface="+mn-ea"/>
              </a:rPr>
              <a:t>年創作出的動畫形象 </a:t>
            </a:r>
          </a:p>
          <a:p>
            <a:pPr>
              <a:lnSpc>
                <a:spcPct val="150000"/>
              </a:lnSpc>
            </a:pPr>
            <a:r>
              <a:rPr lang="zh-TW" altLang="zh-TW" sz="2500" b="1" dirty="0">
                <a:solidFill>
                  <a:schemeClr val="tx2">
                    <a:lumMod val="50000"/>
                  </a:schemeClr>
                </a:solidFill>
                <a:latin typeface="+mn-ea"/>
              </a:rPr>
              <a:t>在一次旅途中，他躺在臥舖休息時，一隻老鼠吱吱叫地竄來竄去。當時覺得這隻小老鼠非常有趣　華德也在火車上畫了一張張各種不同動作表情的老鼠，回家後拿給老婆看，連怕老鼠的太太都說老鼠好可愛，於是就決定用老鼠了，並且取了一個名字叫「</a:t>
            </a:r>
            <a:r>
              <a:rPr lang="zh-TW" altLang="zh-TW" sz="2500" b="1" dirty="0">
                <a:solidFill>
                  <a:srgbClr val="FF0000"/>
                </a:solidFill>
                <a:latin typeface="+mn-ea"/>
              </a:rPr>
              <a:t>米奇</a:t>
            </a:r>
            <a:r>
              <a:rPr lang="zh-TW" altLang="zh-TW" sz="2500" b="1" dirty="0">
                <a:solidFill>
                  <a:schemeClr val="tx2">
                    <a:lumMod val="50000"/>
                  </a:schemeClr>
                </a:solidFill>
                <a:latin typeface="+mn-ea"/>
              </a:rPr>
              <a:t>」，深受全世界歡迎的</a:t>
            </a:r>
            <a:r>
              <a:rPr lang="zh-TW" altLang="zh-TW" sz="2500" b="1" dirty="0">
                <a:solidFill>
                  <a:srgbClr val="FF0000"/>
                </a:solidFill>
                <a:latin typeface="+mn-ea"/>
              </a:rPr>
              <a:t>米老鼠就這樣誕生了</a:t>
            </a:r>
            <a:r>
              <a:rPr lang="zh-TW" altLang="zh-TW" sz="2500" b="1" dirty="0">
                <a:solidFill>
                  <a:schemeClr val="tx2">
                    <a:lumMod val="50000"/>
                  </a:schemeClr>
                </a:solidFill>
                <a:latin typeface="+mn-ea"/>
              </a:rPr>
              <a:t>。</a:t>
            </a:r>
            <a:endParaRPr lang="zh-TW" altLang="en-US" sz="2500" b="1" dirty="0">
              <a:solidFill>
                <a:schemeClr val="tx2">
                  <a:lumMod val="50000"/>
                </a:schemeClr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89351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467544" y="318096"/>
            <a:ext cx="8388424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32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米奇的形象</a:t>
            </a:r>
            <a:endParaRPr lang="zh-TW" altLang="zh-TW" sz="3200" dirty="0">
              <a:solidFill>
                <a:schemeClr val="tx2">
                  <a:lumMod val="60000"/>
                  <a:lumOff val="40000"/>
                </a:schemeClr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>
              <a:lnSpc>
                <a:spcPct val="150000"/>
              </a:lnSpc>
            </a:pPr>
            <a:r>
              <a:rPr lang="zh-TW" altLang="zh-TW" sz="2500" b="1" dirty="0">
                <a:solidFill>
                  <a:schemeClr val="tx2">
                    <a:lumMod val="50000"/>
                  </a:schemeClr>
                </a:solidFill>
              </a:rPr>
              <a:t>米奇老鼠是一隻擬人化的黑色老鼠，擁有一對圓形的耳朵，且通常穿著紅色短褲、黃色大鞋和白色手套</a:t>
            </a:r>
            <a:r>
              <a:rPr lang="en-US" altLang="zh-TW" sz="2500" b="1" dirty="0">
                <a:solidFill>
                  <a:schemeClr val="tx2">
                    <a:lumMod val="50000"/>
                  </a:schemeClr>
                </a:solidFill>
              </a:rPr>
              <a:t>(</a:t>
            </a:r>
            <a:r>
              <a:rPr lang="zh-TW" altLang="zh-TW" sz="2500" b="1" dirty="0">
                <a:solidFill>
                  <a:schemeClr val="tx2">
                    <a:lumMod val="50000"/>
                  </a:schemeClr>
                </a:solidFill>
              </a:rPr>
              <a:t>有</a:t>
            </a:r>
            <a:r>
              <a:rPr lang="en-US" altLang="zh-TW" sz="2500" b="1" dirty="0">
                <a:solidFill>
                  <a:schemeClr val="tx2">
                    <a:lumMod val="50000"/>
                  </a:schemeClr>
                </a:solidFill>
              </a:rPr>
              <a:t>4</a:t>
            </a:r>
            <a:r>
              <a:rPr lang="zh-TW" altLang="zh-TW" sz="2500" b="1" dirty="0">
                <a:solidFill>
                  <a:schemeClr val="tx2">
                    <a:lumMod val="50000"/>
                  </a:schemeClr>
                </a:solidFill>
              </a:rPr>
              <a:t>隻手指頭</a:t>
            </a:r>
            <a:r>
              <a:rPr lang="en-US" altLang="zh-TW" sz="2500" b="1" dirty="0" smtClean="0">
                <a:solidFill>
                  <a:schemeClr val="tx2">
                    <a:lumMod val="50000"/>
                  </a:schemeClr>
                </a:solidFill>
              </a:rPr>
              <a:t>)</a:t>
            </a:r>
            <a:endParaRPr lang="zh-TW" altLang="zh-TW" sz="2500" b="1" dirty="0">
              <a:solidFill>
                <a:schemeClr val="tx2">
                  <a:lumMod val="50000"/>
                </a:schemeClr>
              </a:solidFill>
            </a:endParaRPr>
          </a:p>
          <a:p>
            <a:endParaRPr lang="zh-TW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0" b="100000" l="308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74109" y="2780928"/>
            <a:ext cx="3450138" cy="3980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橢圓形圖說文字 2"/>
          <p:cNvSpPr/>
          <p:nvPr/>
        </p:nvSpPr>
        <p:spPr>
          <a:xfrm rot="1199974">
            <a:off x="5691345" y="2088707"/>
            <a:ext cx="2614631" cy="1944216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文字方塊 3"/>
          <p:cNvSpPr txBox="1"/>
          <p:nvPr/>
        </p:nvSpPr>
        <p:spPr>
          <a:xfrm>
            <a:off x="6024939" y="2568374"/>
            <a:ext cx="194421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900" b="1" dirty="0" smtClean="0">
                <a:solidFill>
                  <a:schemeClr val="bg1"/>
                </a:solidFill>
              </a:rPr>
              <a:t>嗨</a:t>
            </a:r>
            <a:r>
              <a:rPr lang="en-US" altLang="zh-TW" sz="2900" b="1" dirty="0" smtClean="0">
                <a:solidFill>
                  <a:schemeClr val="bg1"/>
                </a:solidFill>
              </a:rPr>
              <a:t>~</a:t>
            </a:r>
            <a:r>
              <a:rPr lang="zh-TW" altLang="en-US" sz="2900" b="1" dirty="0" smtClean="0">
                <a:solidFill>
                  <a:schemeClr val="bg1"/>
                </a:solidFill>
              </a:rPr>
              <a:t>大家好</a:t>
            </a:r>
            <a:endParaRPr lang="en-US" altLang="zh-TW" sz="2900" b="1" dirty="0" smtClean="0">
              <a:solidFill>
                <a:schemeClr val="bg1"/>
              </a:solidFill>
            </a:endParaRPr>
          </a:p>
          <a:p>
            <a:pPr algn="ctr"/>
            <a:r>
              <a:rPr lang="zh-TW" altLang="en-US" sz="2900" b="1" dirty="0">
                <a:solidFill>
                  <a:schemeClr val="bg1"/>
                </a:solidFill>
              </a:rPr>
              <a:t>我是米奇</a:t>
            </a:r>
          </a:p>
        </p:txBody>
      </p:sp>
    </p:spTree>
    <p:extLst>
      <p:ext uri="{BB962C8B-B14F-4D97-AF65-F5344CB8AC3E}">
        <p14:creationId xmlns:p14="http://schemas.microsoft.com/office/powerpoint/2010/main" xmlns="" val="1053358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92949" y="368659"/>
            <a:ext cx="3626891" cy="2916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109315" y="965071"/>
            <a:ext cx="5710684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2200" b="1" dirty="0" smtClean="0">
                <a:solidFill>
                  <a:schemeClr val="tx2">
                    <a:lumMod val="75000"/>
                  </a:schemeClr>
                </a:solidFill>
              </a:rPr>
              <a:t>最早</a:t>
            </a:r>
            <a:r>
              <a:rPr lang="zh-TW" altLang="zh-TW" sz="2200" b="1" dirty="0">
                <a:solidFill>
                  <a:schemeClr val="tx2">
                    <a:lumMod val="75000"/>
                  </a:schemeClr>
                </a:solidFill>
              </a:rPr>
              <a:t>的米老鼠，</a:t>
            </a:r>
            <a:r>
              <a:rPr lang="en-US" altLang="zh-TW" sz="2200" b="1" dirty="0">
                <a:solidFill>
                  <a:schemeClr val="tx2">
                    <a:lumMod val="75000"/>
                  </a:schemeClr>
                </a:solidFill>
              </a:rPr>
              <a:t>1928</a:t>
            </a:r>
            <a:r>
              <a:rPr lang="zh-TW" altLang="zh-TW" sz="2200" b="1" dirty="0">
                <a:solidFill>
                  <a:schemeClr val="tx2">
                    <a:lumMod val="75000"/>
                  </a:schemeClr>
                </a:solidFill>
              </a:rPr>
              <a:t>年的「飛機狂」</a:t>
            </a:r>
            <a:r>
              <a:rPr lang="en-US" altLang="zh-TW" sz="2200" b="1" dirty="0">
                <a:solidFill>
                  <a:schemeClr val="tx2">
                    <a:lumMod val="75000"/>
                  </a:schemeClr>
                </a:solidFill>
              </a:rPr>
              <a:t>(</a:t>
            </a:r>
            <a:r>
              <a:rPr lang="en-US" altLang="zh-TW" sz="2200" b="1" dirty="0" err="1" smtClean="0">
                <a:solidFill>
                  <a:schemeClr val="tx2">
                    <a:lumMod val="75000"/>
                  </a:schemeClr>
                </a:solidFill>
              </a:rPr>
              <a:t>PlaneCrazy</a:t>
            </a:r>
            <a:r>
              <a:rPr lang="en-US" altLang="zh-TW" sz="2200" b="1" dirty="0">
                <a:solidFill>
                  <a:schemeClr val="tx2">
                    <a:lumMod val="75000"/>
                  </a:schemeClr>
                </a:solidFill>
              </a:rPr>
              <a:t>)</a:t>
            </a:r>
            <a:endParaRPr lang="zh-TW" altLang="zh-TW" sz="2200" b="1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zh-TW" altLang="zh-TW" sz="2200" b="1" dirty="0" smtClean="0">
                <a:solidFill>
                  <a:schemeClr val="tx2">
                    <a:lumMod val="75000"/>
                  </a:schemeClr>
                </a:solidFill>
              </a:rPr>
              <a:t>這時期</a:t>
            </a:r>
            <a:r>
              <a:rPr lang="zh-TW" altLang="zh-TW" sz="2200" b="1" dirty="0">
                <a:solidFill>
                  <a:schemeClr val="tx2">
                    <a:lumMod val="75000"/>
                  </a:schemeClr>
                </a:solidFill>
              </a:rPr>
              <a:t>的</a:t>
            </a:r>
            <a:r>
              <a:rPr lang="zh-TW" altLang="zh-TW" sz="2200" b="1" dirty="0" smtClean="0">
                <a:solidFill>
                  <a:schemeClr val="tx2">
                    <a:lumMod val="75000"/>
                  </a:schemeClr>
                </a:solidFill>
              </a:rPr>
              <a:t>米</a:t>
            </a:r>
            <a:r>
              <a:rPr lang="zh-TW" altLang="en-US" sz="2200" b="1" dirty="0">
                <a:solidFill>
                  <a:schemeClr val="tx2">
                    <a:lumMod val="75000"/>
                  </a:schemeClr>
                </a:solidFill>
              </a:rPr>
              <a:t>奇</a:t>
            </a:r>
            <a:r>
              <a:rPr lang="zh-TW" altLang="zh-TW" sz="2200" b="1" dirty="0" smtClean="0">
                <a:solidFill>
                  <a:schemeClr val="tx2">
                    <a:lumMod val="75000"/>
                  </a:schemeClr>
                </a:solidFill>
              </a:rPr>
              <a:t>和</a:t>
            </a:r>
            <a:r>
              <a:rPr lang="zh-TW" altLang="zh-TW" sz="2200" b="1" dirty="0">
                <a:solidFill>
                  <a:schemeClr val="tx2">
                    <a:lumMod val="75000"/>
                  </a:schemeClr>
                </a:solidFill>
              </a:rPr>
              <a:t>我們現在認識的有許多</a:t>
            </a:r>
            <a:r>
              <a:rPr lang="zh-TW" altLang="zh-TW" sz="2200" b="1" dirty="0" smtClean="0">
                <a:solidFill>
                  <a:schemeClr val="tx2">
                    <a:lumMod val="75000"/>
                  </a:schemeClr>
                </a:solidFill>
              </a:rPr>
              <a:t>不同</a:t>
            </a:r>
            <a:endParaRPr lang="en-US" altLang="zh-TW" sz="22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zh-TW" altLang="zh-TW" sz="2200" b="1" dirty="0" smtClean="0">
                <a:solidFill>
                  <a:schemeClr val="tx2">
                    <a:lumMod val="75000"/>
                  </a:schemeClr>
                </a:solidFill>
              </a:rPr>
              <a:t>沒有</a:t>
            </a:r>
            <a:r>
              <a:rPr lang="zh-TW" altLang="zh-TW" sz="2200" b="1" dirty="0">
                <a:solidFill>
                  <a:schemeClr val="tx2">
                    <a:lumMod val="75000"/>
                  </a:schemeClr>
                </a:solidFill>
              </a:rPr>
              <a:t>手套、鞋子，眼神</a:t>
            </a:r>
            <a:r>
              <a:rPr lang="zh-TW" altLang="zh-TW" sz="2200" b="1" dirty="0" smtClean="0">
                <a:solidFill>
                  <a:schemeClr val="tx2">
                    <a:lumMod val="75000"/>
                  </a:schemeClr>
                </a:solidFill>
              </a:rPr>
              <a:t>猥瑣、</a:t>
            </a:r>
            <a:r>
              <a:rPr lang="zh-TW" altLang="zh-TW" sz="2200" b="1" dirty="0">
                <a:solidFill>
                  <a:schemeClr val="tx2">
                    <a:lumMod val="75000"/>
                  </a:schemeClr>
                </a:solidFill>
              </a:rPr>
              <a:t>手腳很</a:t>
            </a:r>
            <a:r>
              <a:rPr lang="zh-TW" altLang="zh-TW" sz="2200" b="1" dirty="0" smtClean="0">
                <a:solidFill>
                  <a:schemeClr val="tx2">
                    <a:lumMod val="75000"/>
                  </a:schemeClr>
                </a:solidFill>
              </a:rPr>
              <a:t>細</a:t>
            </a:r>
            <a:endParaRPr lang="zh-TW" altLang="zh-TW" sz="2200" b="1" dirty="0">
              <a:solidFill>
                <a:schemeClr val="tx2">
                  <a:lumMod val="75000"/>
                </a:schemeClr>
              </a:solidFill>
            </a:endParaRPr>
          </a:p>
          <a:p>
            <a:endParaRPr lang="zh-TW" altLang="en-US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9315" y="3324200"/>
            <a:ext cx="3728640" cy="2721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3859906" y="3961641"/>
            <a:ext cx="525993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2200" b="1" dirty="0">
                <a:solidFill>
                  <a:schemeClr val="tx2">
                    <a:lumMod val="75000"/>
                  </a:schemeClr>
                </a:solidFill>
              </a:rPr>
              <a:t>很快</a:t>
            </a:r>
            <a:r>
              <a:rPr lang="zh-TW" altLang="zh-TW" sz="2200" b="1" dirty="0" smtClean="0">
                <a:solidFill>
                  <a:schemeClr val="tx2">
                    <a:lumMod val="75000"/>
                  </a:schemeClr>
                </a:solidFill>
              </a:rPr>
              <a:t>地米</a:t>
            </a:r>
            <a:r>
              <a:rPr lang="zh-TW" altLang="zh-TW" sz="2200" b="1" dirty="0">
                <a:solidFill>
                  <a:schemeClr val="tx2">
                    <a:lumMod val="75000"/>
                  </a:schemeClr>
                </a:solidFill>
              </a:rPr>
              <a:t>奇有鞋子可穿</a:t>
            </a:r>
            <a:r>
              <a:rPr lang="zh-TW" altLang="en-US" sz="22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zh-TW" altLang="zh-TW" sz="2200" b="1" dirty="0">
                <a:solidFill>
                  <a:schemeClr val="tx2">
                    <a:lumMod val="75000"/>
                  </a:schemeClr>
                </a:solidFill>
              </a:rPr>
              <a:t>眼睛也變成全黑</a:t>
            </a:r>
            <a:endParaRPr lang="en-US" altLang="zh-TW" sz="2200" b="1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zh-TW" altLang="zh-TW" sz="2200" b="1" dirty="0">
                <a:solidFill>
                  <a:schemeClr val="tx2">
                    <a:lumMod val="75000"/>
                  </a:schemeClr>
                </a:solidFill>
              </a:rPr>
              <a:t>在</a:t>
            </a:r>
            <a:r>
              <a:rPr lang="en-US" altLang="zh-TW" sz="2200" b="1" dirty="0">
                <a:solidFill>
                  <a:schemeClr val="tx2">
                    <a:lumMod val="75000"/>
                  </a:schemeClr>
                </a:solidFill>
              </a:rPr>
              <a:t>1928</a:t>
            </a:r>
            <a:r>
              <a:rPr lang="zh-TW" altLang="zh-TW" sz="2200" b="1" dirty="0">
                <a:solidFill>
                  <a:schemeClr val="tx2">
                    <a:lumMod val="75000"/>
                  </a:schemeClr>
                </a:solidFill>
              </a:rPr>
              <a:t>年的「</a:t>
            </a:r>
            <a:r>
              <a:rPr lang="en-US" altLang="zh-TW" sz="2200" b="1" dirty="0">
                <a:solidFill>
                  <a:schemeClr val="tx2">
                    <a:lumMod val="75000"/>
                  </a:schemeClr>
                </a:solidFill>
              </a:rPr>
              <a:t>The </a:t>
            </a:r>
            <a:r>
              <a:rPr lang="en-US" altLang="zh-TW" sz="2200" b="1" dirty="0" err="1">
                <a:solidFill>
                  <a:schemeClr val="tx2">
                    <a:lumMod val="75000"/>
                  </a:schemeClr>
                </a:solidFill>
              </a:rPr>
              <a:t>Gallopin</a:t>
            </a:r>
            <a:r>
              <a:rPr lang="en-US" altLang="zh-TW" sz="2200" b="1" dirty="0">
                <a:solidFill>
                  <a:schemeClr val="tx2">
                    <a:lumMod val="75000"/>
                  </a:schemeClr>
                </a:solidFill>
              </a:rPr>
              <a:t>' Gaucho</a:t>
            </a:r>
            <a:r>
              <a:rPr lang="zh-TW" altLang="zh-TW" sz="2200" b="1" dirty="0">
                <a:solidFill>
                  <a:schemeClr val="tx2">
                    <a:lumMod val="75000"/>
                  </a:schemeClr>
                </a:solidFill>
              </a:rPr>
              <a:t>」中，惡役皮特首次登場</a:t>
            </a:r>
          </a:p>
          <a:p>
            <a:endParaRPr lang="zh-TW" altLang="en-US" sz="22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21768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648" y="332656"/>
            <a:ext cx="3816424" cy="2784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4462636" y="832182"/>
            <a:ext cx="4176464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200" b="1" dirty="0">
                <a:solidFill>
                  <a:schemeClr val="tx2">
                    <a:lumMod val="75000"/>
                  </a:schemeClr>
                </a:solidFill>
              </a:rPr>
              <a:t>1928</a:t>
            </a:r>
            <a:r>
              <a:rPr lang="zh-TW" altLang="zh-TW" sz="2200" b="1" dirty="0">
                <a:solidFill>
                  <a:schemeClr val="tx2">
                    <a:lumMod val="75000"/>
                  </a:schemeClr>
                </a:solidFill>
              </a:rPr>
              <a:t>年</a:t>
            </a:r>
            <a:r>
              <a:rPr lang="en-US" altLang="zh-TW" sz="2200" b="1" dirty="0">
                <a:solidFill>
                  <a:schemeClr val="tx2">
                    <a:lumMod val="75000"/>
                  </a:schemeClr>
                </a:solidFill>
              </a:rPr>
              <a:t>11</a:t>
            </a:r>
            <a:r>
              <a:rPr lang="zh-TW" altLang="zh-TW" sz="2200" b="1" dirty="0">
                <a:solidFill>
                  <a:schemeClr val="tx2">
                    <a:lumMod val="75000"/>
                  </a:schemeClr>
                </a:solidFill>
              </a:rPr>
              <a:t>月</a:t>
            </a:r>
            <a:r>
              <a:rPr lang="en-US" altLang="zh-TW" sz="2200" b="1" dirty="0">
                <a:solidFill>
                  <a:schemeClr val="tx2">
                    <a:lumMod val="75000"/>
                  </a:schemeClr>
                </a:solidFill>
              </a:rPr>
              <a:t>18</a:t>
            </a:r>
            <a:r>
              <a:rPr lang="zh-TW" altLang="zh-TW" sz="2200" b="1" dirty="0">
                <a:solidFill>
                  <a:schemeClr val="tx2">
                    <a:lumMod val="75000"/>
                  </a:schemeClr>
                </a:solidFill>
              </a:rPr>
              <a:t>日</a:t>
            </a:r>
            <a:endParaRPr lang="en-US" altLang="zh-TW" sz="2200" b="1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zh-TW" altLang="zh-TW" sz="2200" b="1" dirty="0">
                <a:solidFill>
                  <a:schemeClr val="tx2">
                    <a:lumMod val="75000"/>
                  </a:schemeClr>
                </a:solidFill>
              </a:rPr>
              <a:t>「蒸氣船威利」</a:t>
            </a:r>
            <a:r>
              <a:rPr lang="en-US" altLang="zh-TW" sz="2200" b="1" dirty="0">
                <a:solidFill>
                  <a:schemeClr val="tx2">
                    <a:lumMod val="75000"/>
                  </a:schemeClr>
                </a:solidFill>
              </a:rPr>
              <a:t>(Steamboat Willie)</a:t>
            </a:r>
            <a:r>
              <a:rPr lang="zh-TW" altLang="zh-TW" sz="2200" b="1" dirty="0">
                <a:solidFill>
                  <a:schemeClr val="tx2">
                    <a:lumMod val="75000"/>
                  </a:schemeClr>
                </a:solidFill>
              </a:rPr>
              <a:t>在紐約首映，這是世界首部有聲卡通，大受好評，而這天也成為米奇的生日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18359" y="3284984"/>
            <a:ext cx="4002113" cy="29434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194916" y="3441680"/>
            <a:ext cx="440074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2200" b="1" dirty="0">
                <a:solidFill>
                  <a:schemeClr val="tx2">
                    <a:lumMod val="75000"/>
                  </a:schemeClr>
                </a:solidFill>
              </a:rPr>
              <a:t>從</a:t>
            </a:r>
            <a:r>
              <a:rPr lang="en-US" altLang="zh-TW" sz="2200" b="1" dirty="0">
                <a:solidFill>
                  <a:schemeClr val="tx2">
                    <a:lumMod val="75000"/>
                  </a:schemeClr>
                </a:solidFill>
              </a:rPr>
              <a:t>1929</a:t>
            </a:r>
            <a:r>
              <a:rPr lang="zh-TW" altLang="zh-TW" sz="2200" b="1" dirty="0">
                <a:solidFill>
                  <a:schemeClr val="tx2">
                    <a:lumMod val="75000"/>
                  </a:schemeClr>
                </a:solidFill>
              </a:rPr>
              <a:t>年的「當貓不在時」</a:t>
            </a:r>
            <a:r>
              <a:rPr lang="en-US" altLang="zh-TW" sz="2200" b="1" dirty="0">
                <a:solidFill>
                  <a:schemeClr val="tx2">
                    <a:lumMod val="75000"/>
                  </a:schemeClr>
                </a:solidFill>
              </a:rPr>
              <a:t>(When the Cat‘s Away)</a:t>
            </a:r>
            <a:r>
              <a:rPr lang="zh-TW" altLang="zh-TW" sz="2200" b="1" dirty="0">
                <a:solidFill>
                  <a:schemeClr val="tx2">
                    <a:lumMod val="75000"/>
                  </a:schemeClr>
                </a:solidFill>
              </a:rPr>
              <a:t>開始米</a:t>
            </a:r>
            <a:r>
              <a:rPr lang="zh-TW" altLang="en-US" sz="2200" b="1" dirty="0">
                <a:solidFill>
                  <a:schemeClr val="tx2">
                    <a:lumMod val="75000"/>
                  </a:schemeClr>
                </a:solidFill>
              </a:rPr>
              <a:t>奇</a:t>
            </a:r>
            <a:r>
              <a:rPr lang="zh-TW" altLang="zh-TW" sz="2200" b="1" dirty="0">
                <a:solidFill>
                  <a:schemeClr val="tx2">
                    <a:lumMod val="75000"/>
                  </a:schemeClr>
                </a:solidFill>
              </a:rPr>
              <a:t>戴上了手套</a:t>
            </a:r>
            <a:endParaRPr lang="en-US" altLang="zh-TW" sz="2200" b="1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zh-TW" altLang="zh-TW" sz="2200" b="1" dirty="0">
                <a:solidFill>
                  <a:schemeClr val="tx2">
                    <a:lumMod val="75000"/>
                  </a:schemeClr>
                </a:solidFill>
              </a:rPr>
              <a:t>這時候，米奇的眼睛出現了另一種畫法，全黑的眼珠中出現了缺角有點像某種鈕釦，這個造型並不多見，甚至在這段時期中，也以出現在片頭或海報中為主，故事裡還是全黑的眼珠</a:t>
            </a:r>
            <a:endParaRPr lang="zh-TW" altLang="en-US" sz="2200" b="1" dirty="0">
              <a:solidFill>
                <a:schemeClr val="tx2">
                  <a:lumMod val="75000"/>
                </a:schemeClr>
              </a:solidFill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2483769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15616" y="620688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zh-TW" altLang="en-US" dirty="0" smtClean="0"/>
              <a:t>影片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1115616" y="2060848"/>
            <a:ext cx="6400800" cy="3474720"/>
          </a:xfrm>
        </p:spPr>
        <p:txBody>
          <a:bodyPr/>
          <a:lstStyle/>
          <a:p>
            <a:pPr marL="45720" indent="0">
              <a:buNone/>
            </a:pPr>
            <a:r>
              <a:rPr lang="en-US" altLang="zh-TW" dirty="0">
                <a:hlinkClick r:id="rId2"/>
              </a:rPr>
              <a:t>https://</a:t>
            </a:r>
            <a:r>
              <a:rPr lang="en-US" altLang="zh-TW" dirty="0" smtClean="0">
                <a:hlinkClick r:id="rId2"/>
              </a:rPr>
              <a:t>www.youtube.com/watch?v=lFGqZUTqorU</a:t>
            </a:r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361570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52017"/>
            <a:ext cx="3960440" cy="2964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323528" y="1072397"/>
            <a:ext cx="4176464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200" b="1" dirty="0">
                <a:solidFill>
                  <a:schemeClr val="tx2">
                    <a:lumMod val="75000"/>
                  </a:schemeClr>
                </a:solidFill>
              </a:rPr>
              <a:t>1939</a:t>
            </a:r>
            <a:r>
              <a:rPr lang="zh-TW" altLang="zh-TW" sz="2200" b="1" dirty="0">
                <a:solidFill>
                  <a:schemeClr val="tx2">
                    <a:lumMod val="75000"/>
                  </a:schemeClr>
                </a:solidFill>
              </a:rPr>
              <a:t>年的「指示者」</a:t>
            </a:r>
            <a:r>
              <a:rPr lang="en-US" altLang="zh-TW" sz="2200" b="1" dirty="0">
                <a:solidFill>
                  <a:schemeClr val="tx2">
                    <a:lumMod val="75000"/>
                  </a:schemeClr>
                </a:solidFill>
              </a:rPr>
              <a:t>(The Pointer)</a:t>
            </a:r>
            <a:r>
              <a:rPr lang="zh-TW" altLang="zh-TW" sz="2200" b="1" dirty="0">
                <a:solidFill>
                  <a:schemeClr val="tx2">
                    <a:lumMod val="75000"/>
                  </a:schemeClr>
                </a:solidFill>
              </a:rPr>
              <a:t>，米奇成為我們今日熟悉的形象，最大的不同是，牠有了人類般的眼白</a:t>
            </a:r>
          </a:p>
          <a:p>
            <a:endParaRPr lang="zh-TW" altLang="en-US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8408" y="3597550"/>
            <a:ext cx="3981584" cy="28657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文字方塊 5"/>
          <p:cNvSpPr txBox="1"/>
          <p:nvPr/>
        </p:nvSpPr>
        <p:spPr>
          <a:xfrm>
            <a:off x="5220072" y="4307167"/>
            <a:ext cx="33843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2200" b="1" dirty="0">
                <a:solidFill>
                  <a:schemeClr val="tx2">
                    <a:lumMod val="75000"/>
                  </a:schemeClr>
                </a:solidFill>
              </a:rPr>
              <a:t>在</a:t>
            </a:r>
            <a:r>
              <a:rPr lang="en-US" altLang="zh-TW" sz="2200" b="1" dirty="0">
                <a:solidFill>
                  <a:schemeClr val="tx2">
                    <a:lumMod val="75000"/>
                  </a:schemeClr>
                </a:solidFill>
              </a:rPr>
              <a:t>1941</a:t>
            </a:r>
            <a:r>
              <a:rPr lang="zh-TW" altLang="zh-TW" sz="2200" b="1" dirty="0">
                <a:solidFill>
                  <a:schemeClr val="tx2">
                    <a:lumMod val="75000"/>
                  </a:schemeClr>
                </a:solidFill>
              </a:rPr>
              <a:t>年的「極好的九十天」</a:t>
            </a:r>
            <a:r>
              <a:rPr lang="en-US" altLang="zh-TW" sz="2200" b="1" dirty="0">
                <a:solidFill>
                  <a:schemeClr val="tx2">
                    <a:lumMod val="75000"/>
                  </a:schemeClr>
                </a:solidFill>
              </a:rPr>
              <a:t>(The Nifty Nineties)</a:t>
            </a:r>
            <a:r>
              <a:rPr lang="zh-TW" altLang="zh-TW" sz="2200" b="1" dirty="0">
                <a:solidFill>
                  <a:schemeClr val="tx2">
                    <a:lumMod val="75000"/>
                  </a:schemeClr>
                </a:solidFill>
              </a:rPr>
              <a:t>以後，米奇的尾巴消失了好一陣子</a:t>
            </a:r>
            <a:endParaRPr lang="zh-TW" altLang="en-US" sz="22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4100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8593" y="188640"/>
            <a:ext cx="3888035" cy="2832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5148064" y="403408"/>
            <a:ext cx="331236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2200" b="1" dirty="0">
                <a:solidFill>
                  <a:schemeClr val="tx2">
                    <a:lumMod val="75000"/>
                  </a:schemeClr>
                </a:solidFill>
              </a:rPr>
              <a:t>直到</a:t>
            </a:r>
            <a:r>
              <a:rPr lang="en-US" altLang="zh-TW" sz="2200" b="1" dirty="0">
                <a:solidFill>
                  <a:schemeClr val="tx2">
                    <a:lumMod val="75000"/>
                  </a:schemeClr>
                </a:solidFill>
              </a:rPr>
              <a:t>1947</a:t>
            </a:r>
            <a:r>
              <a:rPr lang="zh-TW" altLang="zh-TW" sz="2200" b="1" dirty="0">
                <a:solidFill>
                  <a:schemeClr val="tx2">
                    <a:lumMod val="75000"/>
                  </a:schemeClr>
                </a:solidFill>
              </a:rPr>
              <a:t>年的「約會遲到」</a:t>
            </a:r>
            <a:r>
              <a:rPr lang="en-US" altLang="zh-TW" sz="2200" b="1" dirty="0">
                <a:solidFill>
                  <a:schemeClr val="tx2">
                    <a:lumMod val="75000"/>
                  </a:schemeClr>
                </a:solidFill>
              </a:rPr>
              <a:t>(Mickey's Delayed Date)</a:t>
            </a:r>
            <a:r>
              <a:rPr lang="zh-TW" altLang="zh-TW" sz="2200" b="1" dirty="0">
                <a:solidFill>
                  <a:schemeClr val="tx2">
                    <a:lumMod val="75000"/>
                  </a:schemeClr>
                </a:solidFill>
              </a:rPr>
              <a:t>後，米奇的尾巴才又重現江湖</a:t>
            </a:r>
            <a:endParaRPr lang="zh-TW" altLang="en-US" sz="2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317522"/>
            <a:ext cx="3845925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279177" y="4330630"/>
            <a:ext cx="367784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800" b="1" dirty="0">
                <a:solidFill>
                  <a:schemeClr val="tx2">
                    <a:lumMod val="75000"/>
                  </a:schemeClr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不同時期的米奇</a:t>
            </a:r>
          </a:p>
        </p:txBody>
      </p:sp>
      <p:sp>
        <p:nvSpPr>
          <p:cNvPr id="6" name="向右箭號 5"/>
          <p:cNvSpPr/>
          <p:nvPr/>
        </p:nvSpPr>
        <p:spPr>
          <a:xfrm>
            <a:off x="4062115" y="4401477"/>
            <a:ext cx="936104" cy="5354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131905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395536" y="332656"/>
            <a:ext cx="432048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創作理念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71155" y="144725"/>
            <a:ext cx="1311275" cy="1268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文字方塊 1"/>
          <p:cNvSpPr txBox="1"/>
          <p:nvPr/>
        </p:nvSpPr>
        <p:spPr>
          <a:xfrm>
            <a:off x="39464" y="1413137"/>
            <a:ext cx="91440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200000"/>
              </a:lnSpc>
              <a:buFont typeface="Wingdings" pitchFamily="2" charset="2"/>
              <a:buChar char="u"/>
            </a:pPr>
            <a:r>
              <a:rPr lang="zh-TW" altLang="en-US" sz="3300" b="1" dirty="0" smtClean="0">
                <a:solidFill>
                  <a:schemeClr val="tx2">
                    <a:lumMod val="75000"/>
                  </a:schemeClr>
                </a:solidFill>
              </a:rPr>
              <a:t>米奇</a:t>
            </a:r>
            <a:r>
              <a:rPr lang="zh-TW" altLang="en-US" sz="3300" b="1" dirty="0">
                <a:solidFill>
                  <a:schemeClr val="tx2">
                    <a:lumMod val="75000"/>
                  </a:schemeClr>
                </a:solidFill>
              </a:rPr>
              <a:t>是個已有</a:t>
            </a:r>
            <a:r>
              <a:rPr lang="en-US" altLang="zh-TW" sz="3300" b="1" dirty="0">
                <a:solidFill>
                  <a:srgbClr val="FF0000"/>
                </a:solidFill>
              </a:rPr>
              <a:t>80</a:t>
            </a:r>
            <a:r>
              <a:rPr lang="zh-TW" altLang="en-US" sz="3300" b="1" dirty="0">
                <a:solidFill>
                  <a:srgbClr val="FF0000"/>
                </a:solidFill>
              </a:rPr>
              <a:t>多歲</a:t>
            </a:r>
            <a:r>
              <a:rPr lang="zh-TW" altLang="en-US" sz="3300" b="1" dirty="0">
                <a:solidFill>
                  <a:schemeClr val="tx2">
                    <a:lumMod val="75000"/>
                  </a:schemeClr>
                </a:solidFill>
              </a:rPr>
              <a:t>具有</a:t>
            </a:r>
            <a:r>
              <a:rPr lang="zh-TW" altLang="en-US" sz="3300" b="1" dirty="0" smtClean="0">
                <a:solidFill>
                  <a:schemeClr val="tx2">
                    <a:lumMod val="75000"/>
                  </a:schemeClr>
                </a:solidFill>
              </a:rPr>
              <a:t>歷史性的</a:t>
            </a:r>
            <a:r>
              <a:rPr lang="zh-TW" altLang="en-US" sz="3300" b="1" dirty="0">
                <a:solidFill>
                  <a:schemeClr val="tx2">
                    <a:lumMod val="75000"/>
                  </a:schemeClr>
                </a:solidFill>
              </a:rPr>
              <a:t>卡</a:t>
            </a:r>
            <a:r>
              <a:rPr lang="zh-TW" altLang="en-US" sz="3300" b="1" dirty="0" smtClean="0">
                <a:solidFill>
                  <a:schemeClr val="tx2">
                    <a:lumMod val="75000"/>
                  </a:schemeClr>
                </a:solidFill>
              </a:rPr>
              <a:t>通人物</a:t>
            </a:r>
            <a:endParaRPr lang="en-US" altLang="zh-TW" sz="33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>
              <a:lnSpc>
                <a:spcPct val="200000"/>
              </a:lnSpc>
              <a:buFont typeface="Wingdings" pitchFamily="2" charset="2"/>
              <a:buChar char="u"/>
            </a:pPr>
            <a:r>
              <a:rPr lang="zh-TW" altLang="en-US" sz="3300" b="1" dirty="0" smtClean="0">
                <a:solidFill>
                  <a:schemeClr val="tx2">
                    <a:lumMod val="75000"/>
                  </a:schemeClr>
                </a:solidFill>
              </a:rPr>
              <a:t>人手</a:t>
            </a:r>
            <a:r>
              <a:rPr lang="zh-TW" altLang="en-US" sz="3300" b="1" dirty="0">
                <a:solidFill>
                  <a:schemeClr val="tx2">
                    <a:lumMod val="75000"/>
                  </a:schemeClr>
                </a:solidFill>
              </a:rPr>
              <a:t>一瓶的</a:t>
            </a:r>
            <a:r>
              <a:rPr lang="zh-TW" altLang="en-US" sz="3300" b="1" dirty="0" smtClean="0">
                <a:solidFill>
                  <a:schemeClr val="tx2">
                    <a:lumMod val="75000"/>
                  </a:schemeClr>
                </a:solidFill>
              </a:rPr>
              <a:t>保溫瓶上有著各個</a:t>
            </a:r>
            <a:r>
              <a:rPr lang="zh-TW" altLang="en-US" sz="3300" b="1" dirty="0">
                <a:solidFill>
                  <a:schemeClr val="tx2">
                    <a:lumMod val="75000"/>
                  </a:schemeClr>
                </a:solidFill>
              </a:rPr>
              <a:t>不同時代的米</a:t>
            </a:r>
            <a:r>
              <a:rPr lang="zh-TW" altLang="en-US" sz="3300" b="1" dirty="0" smtClean="0">
                <a:solidFill>
                  <a:schemeClr val="tx2">
                    <a:lumMod val="75000"/>
                  </a:schemeClr>
                </a:solidFill>
              </a:rPr>
              <a:t>奇</a:t>
            </a:r>
            <a:endParaRPr lang="en-US" altLang="zh-TW" sz="33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>
              <a:lnSpc>
                <a:spcPct val="200000"/>
              </a:lnSpc>
              <a:buFont typeface="Wingdings" pitchFamily="2" charset="2"/>
              <a:buChar char="u"/>
            </a:pPr>
            <a:r>
              <a:rPr lang="zh-TW" altLang="en-US" sz="3300" b="1" dirty="0" smtClean="0">
                <a:solidFill>
                  <a:schemeClr val="tx2">
                    <a:lumMod val="75000"/>
                  </a:schemeClr>
                </a:solidFill>
              </a:rPr>
              <a:t>讓</a:t>
            </a:r>
            <a:r>
              <a:rPr lang="zh-TW" altLang="en-US" sz="3300" b="1" dirty="0">
                <a:solidFill>
                  <a:schemeClr val="tx2">
                    <a:lumMod val="75000"/>
                  </a:schemeClr>
                </a:solidFill>
              </a:rPr>
              <a:t>大家可以更了解米奇的演變及他的</a:t>
            </a:r>
            <a:r>
              <a:rPr lang="zh-TW" altLang="en-US" sz="3300" b="1" dirty="0" smtClean="0">
                <a:solidFill>
                  <a:schemeClr val="tx2">
                    <a:lumMod val="75000"/>
                  </a:schemeClr>
                </a:solidFill>
              </a:rPr>
              <a:t>歷史</a:t>
            </a:r>
            <a:endParaRPr lang="zh-TW" altLang="en-US" sz="3300" b="1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lnSpc>
                <a:spcPct val="200000"/>
              </a:lnSpc>
            </a:pPr>
            <a:endParaRPr lang="zh-TW" altLang="en-US" dirty="0"/>
          </a:p>
        </p:txBody>
      </p:sp>
      <p:sp>
        <p:nvSpPr>
          <p:cNvPr id="3" name="文字方塊 2"/>
          <p:cNvSpPr txBox="1"/>
          <p:nvPr/>
        </p:nvSpPr>
        <p:spPr>
          <a:xfrm>
            <a:off x="251520" y="4802764"/>
            <a:ext cx="8424936" cy="73866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zh-TW" altLang="en-US" sz="42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讓</a:t>
            </a:r>
            <a:r>
              <a:rPr lang="zh-TW" altLang="en-US" sz="4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米奇陪著我們度過喝水的時光</a:t>
            </a:r>
            <a:endParaRPr lang="zh-TW" altLang="en-US" sz="42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5" name="五角星形 4"/>
          <p:cNvSpPr/>
          <p:nvPr/>
        </p:nvSpPr>
        <p:spPr>
          <a:xfrm rot="20715819">
            <a:off x="8132340" y="4765762"/>
            <a:ext cx="720080" cy="720080"/>
          </a:xfrm>
          <a:prstGeom prst="star5">
            <a:avLst/>
          </a:prstGeom>
          <a:solidFill>
            <a:srgbClr val="FFFF00"/>
          </a:solidFill>
          <a:effectLst>
            <a:glow rad="139700">
              <a:schemeClr val="accent4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118300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氣流">
  <a:themeElements>
    <a:clrScheme name="波形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氣流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氣流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202</TotalTime>
  <Words>537</Words>
  <Application>Microsoft Office PowerPoint</Application>
  <PresentationFormat>如螢幕大小 (4:3)</PresentationFormat>
  <Paragraphs>55</Paragraphs>
  <Slides>13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13</vt:i4>
      </vt:variant>
    </vt:vector>
  </HeadingPairs>
  <TitlesOfParts>
    <vt:vector size="14" baseType="lpstr">
      <vt:lpstr>氣流</vt:lpstr>
      <vt:lpstr>投影片 1</vt:lpstr>
      <vt:lpstr>投影片 2</vt:lpstr>
      <vt:lpstr>投影片 3</vt:lpstr>
      <vt:lpstr>投影片 4</vt:lpstr>
      <vt:lpstr>投影片 5</vt:lpstr>
      <vt:lpstr>影片</vt:lpstr>
      <vt:lpstr>投影片 7</vt:lpstr>
      <vt:lpstr>投影片 8</vt:lpstr>
      <vt:lpstr>投影片 9</vt:lpstr>
      <vt:lpstr>投影片 10</vt:lpstr>
      <vt:lpstr>投影片 11</vt:lpstr>
      <vt:lpstr>投影片 12</vt:lpstr>
      <vt:lpstr>投影片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user</cp:lastModifiedBy>
  <cp:revision>30</cp:revision>
  <dcterms:created xsi:type="dcterms:W3CDTF">2016-06-08T14:11:17Z</dcterms:created>
  <dcterms:modified xsi:type="dcterms:W3CDTF">2016-06-20T05:59:47Z</dcterms:modified>
</cp:coreProperties>
</file>