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71" r:id="rId2"/>
    <p:sldId id="272" r:id="rId3"/>
    <p:sldId id="273" r:id="rId4"/>
    <p:sldId id="276" r:id="rId5"/>
    <p:sldId id="277" r:id="rId6"/>
    <p:sldId id="274" r:id="rId7"/>
    <p:sldId id="265" r:id="rId8"/>
    <p:sldId id="278" r:id="rId9"/>
    <p:sldId id="279" r:id="rId10"/>
    <p:sldId id="283" r:id="rId11"/>
    <p:sldId id="284" r:id="rId12"/>
    <p:sldId id="280" r:id="rId13"/>
    <p:sldId id="281" r:id="rId14"/>
    <p:sldId id="285" r:id="rId15"/>
    <p:sldId id="264" r:id="rId16"/>
    <p:sldId id="282" r:id="rId17"/>
    <p:sldId id="286" r:id="rId18"/>
    <p:sldId id="287" r:id="rId19"/>
    <p:sldId id="262" r:id="rId20"/>
    <p:sldId id="258" r:id="rId21"/>
    <p:sldId id="263" r:id="rId22"/>
    <p:sldId id="288" r:id="rId23"/>
    <p:sldId id="289" r:id="rId24"/>
    <p:sldId id="257" r:id="rId25"/>
    <p:sldId id="261" r:id="rId26"/>
    <p:sldId id="260" r:id="rId27"/>
    <p:sldId id="290" r:id="rId28"/>
    <p:sldId id="256" r:id="rId29"/>
    <p:sldId id="269" r:id="rId30"/>
    <p:sldId id="266" r:id="rId31"/>
    <p:sldId id="291" r:id="rId32"/>
    <p:sldId id="292" r:id="rId33"/>
    <p:sldId id="293" r:id="rId34"/>
    <p:sldId id="294" r:id="rId35"/>
    <p:sldId id="295" r:id="rId36"/>
    <p:sldId id="297" r:id="rId37"/>
    <p:sldId id="296" r:id="rId38"/>
    <p:sldId id="298" r:id="rId39"/>
    <p:sldId id="259" r:id="rId40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11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BB88F-99B7-4A76-A60C-0040FF8DC4D8}" type="datetimeFigureOut">
              <a:rPr lang="zh-TW" altLang="en-US" smtClean="0"/>
              <a:pPr/>
              <a:t>2015/11/21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57891B-36D9-4FCB-B9C0-88DA0209332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69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7891B-36D9-4FCB-B9C0-88DA02093324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525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圖文來源：</a:t>
            </a:r>
            <a:r>
              <a:rPr lang="en-US" altLang="zh-TW" dirty="0" smtClean="0"/>
              <a:t>http://acereading.pixnet.net/blog/post/42650448-%E3%80%8A%E5%BF%AB%E6%A8%82%E6%98%AF%E4%B8%80%E7%A8%AE%E6%85%8B%E5%BA%A6%EF%BC%8C%E4%B9%9F%E6%98%AF%E4%B8%80%E7%A8%AE%E8%83%BD%E5%8A%9B%E3%80%8B%E6%96%B0%E6%9B%B8%E4%B8%8A%E5%B8%82</a:t>
            </a:r>
          </a:p>
          <a:p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張愛玲說過：「生活是一襲華美的袍，上面爬滿了蝨子。」</a:t>
            </a:r>
            <a:endParaRPr lang="en-US" altLang="zh-TW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西方諺語說：「同是一件事，想開了是天堂，想不開就是地獄。」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7891B-36D9-4FCB-B9C0-88DA02093324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F36F1-C126-4F81-BBBB-5928E466C2DE}" type="datetimeFigureOut">
              <a:rPr lang="zh-TW" altLang="en-US" smtClean="0"/>
              <a:pPr/>
              <a:t>2015/11/21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D8700-5DD9-4DB4-A2A8-4441F2FC91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8312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F36F1-C126-4F81-BBBB-5928E466C2DE}" type="datetimeFigureOut">
              <a:rPr lang="zh-TW" altLang="en-US" smtClean="0"/>
              <a:pPr/>
              <a:t>2015/11/21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D8700-5DD9-4DB4-A2A8-4441F2FC91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2885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F36F1-C126-4F81-BBBB-5928E466C2DE}" type="datetimeFigureOut">
              <a:rPr lang="zh-TW" altLang="en-US" smtClean="0"/>
              <a:pPr/>
              <a:t>2015/11/21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D8700-5DD9-4DB4-A2A8-4441F2FC91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3519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F36F1-C126-4F81-BBBB-5928E466C2DE}" type="datetimeFigureOut">
              <a:rPr lang="zh-TW" altLang="en-US" smtClean="0"/>
              <a:pPr/>
              <a:t>2015/11/21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D8700-5DD9-4DB4-A2A8-4441F2FC91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945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F36F1-C126-4F81-BBBB-5928E466C2DE}" type="datetimeFigureOut">
              <a:rPr lang="zh-TW" altLang="en-US" smtClean="0"/>
              <a:pPr/>
              <a:t>2015/11/21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D8700-5DD9-4DB4-A2A8-4441F2FC91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0396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F36F1-C126-4F81-BBBB-5928E466C2DE}" type="datetimeFigureOut">
              <a:rPr lang="zh-TW" altLang="en-US" smtClean="0"/>
              <a:pPr/>
              <a:t>2015/11/21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D8700-5DD9-4DB4-A2A8-4441F2FC91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3273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F36F1-C126-4F81-BBBB-5928E466C2DE}" type="datetimeFigureOut">
              <a:rPr lang="zh-TW" altLang="en-US" smtClean="0"/>
              <a:pPr/>
              <a:t>2015/11/21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D8700-5DD9-4DB4-A2A8-4441F2FC91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1077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F36F1-C126-4F81-BBBB-5928E466C2DE}" type="datetimeFigureOut">
              <a:rPr lang="zh-TW" altLang="en-US" smtClean="0"/>
              <a:pPr/>
              <a:t>2015/11/21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D8700-5DD9-4DB4-A2A8-4441F2FC91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6725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F36F1-C126-4F81-BBBB-5928E466C2DE}" type="datetimeFigureOut">
              <a:rPr lang="zh-TW" altLang="en-US" smtClean="0"/>
              <a:pPr/>
              <a:t>2015/11/21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D8700-5DD9-4DB4-A2A8-4441F2FC91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2845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F36F1-C126-4F81-BBBB-5928E466C2DE}" type="datetimeFigureOut">
              <a:rPr lang="zh-TW" altLang="en-US" smtClean="0"/>
              <a:pPr/>
              <a:t>2015/11/21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D8700-5DD9-4DB4-A2A8-4441F2FC91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7058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F36F1-C126-4F81-BBBB-5928E466C2DE}" type="datetimeFigureOut">
              <a:rPr lang="zh-TW" altLang="en-US" smtClean="0"/>
              <a:pPr/>
              <a:t>2015/11/21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D8700-5DD9-4DB4-A2A8-4441F2FC91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7157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F36F1-C126-4F81-BBBB-5928E466C2DE}" type="datetimeFigureOut">
              <a:rPr lang="zh-TW" altLang="en-US" smtClean="0"/>
              <a:pPr/>
              <a:t>2015/11/21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D8700-5DD9-4DB4-A2A8-4441F2FC911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1203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23813"/>
            <a:ext cx="9083675" cy="681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2" t="10135" r="20732" b="9126"/>
          <a:stretch/>
        </p:blipFill>
        <p:spPr bwMode="auto">
          <a:xfrm>
            <a:off x="1957357" y="692696"/>
            <a:ext cx="2736304" cy="377421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/>
        </p:spPr>
      </p:pic>
      <p:sp>
        <p:nvSpPr>
          <p:cNvPr id="4" name="文字方塊 3"/>
          <p:cNvSpPr txBox="1"/>
          <p:nvPr/>
        </p:nvSpPr>
        <p:spPr>
          <a:xfrm>
            <a:off x="2497417" y="4581128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芭芭拉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‧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安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吉麗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思著</a:t>
            </a:r>
            <a:r>
              <a:rPr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黎雅麗譯</a:t>
            </a:r>
            <a:endParaRPr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健行科技大學邵承芬導讀</a:t>
            </a:r>
            <a:endParaRPr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fld id="{34B23852-DABA-429D-913C-C47AC0233B10}" type="datetime1">
              <a:rPr lang="zh-TW" altLang="en-US" sz="2400" b="1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2015/11/21</a:t>
            </a:fld>
            <a:endParaRPr lang="zh-TW" altLang="en-US" sz="24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774" y="692696"/>
            <a:ext cx="2807265" cy="38579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5745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81"/>
            <a:ext cx="9120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9" y="4869160"/>
            <a:ext cx="1988840" cy="1988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000100" y="857232"/>
            <a:ext cx="757242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sz="3200" dirty="0" smtClean="0">
                <a:latin typeface="Century Schoolbook" pitchFamily="18" charset="0"/>
                <a:ea typeface="標楷體" pitchFamily="65" charset="-120"/>
              </a:rPr>
              <a:t>心理學教授藍爵</a:t>
            </a:r>
            <a:r>
              <a:rPr lang="en-US" sz="3200" dirty="0" smtClean="0">
                <a:latin typeface="Century Schoolbook" pitchFamily="18" charset="0"/>
                <a:ea typeface="標楷體" pitchFamily="65" charset="-120"/>
              </a:rPr>
              <a:t>（</a:t>
            </a:r>
            <a:r>
              <a:rPr lang="en-US" sz="3200" dirty="0" err="1" smtClean="0">
                <a:latin typeface="Century Schoolbook" pitchFamily="18" charset="0"/>
                <a:ea typeface="標楷體" pitchFamily="65" charset="-120"/>
              </a:rPr>
              <a:t>EllenLanger</a:t>
            </a:r>
            <a:r>
              <a:rPr lang="en-US" sz="3200" dirty="0" smtClean="0">
                <a:latin typeface="Century Schoolbook" pitchFamily="18" charset="0"/>
                <a:ea typeface="標楷體" pitchFamily="65" charset="-120"/>
              </a:rPr>
              <a:t>）</a:t>
            </a:r>
            <a:r>
              <a:rPr lang="en-US" altLang="zh-TW" sz="3200" dirty="0" smtClean="0">
                <a:latin typeface="Century Schoolbook" pitchFamily="18" charset="0"/>
                <a:ea typeface="標楷體" pitchFamily="65" charset="-120"/>
              </a:rPr>
              <a:t>/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麻木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麻木生活和行動的人，一不小心就會墮入</a:t>
            </a:r>
            <a:r>
              <a:rPr lang="zh-TW" altLang="en-US" sz="32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行屍走肉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的泥沼裡。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331640" y="4365104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擁有一個真實的刹那</a:t>
            </a:r>
            <a:endParaRPr lang="zh-TW" altLang="en-US" sz="4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57158" y="6072206"/>
            <a:ext cx="714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002060"/>
                </a:solidFill>
                <a:latin typeface="Century Schoolbook" pitchFamily="18" charset="0"/>
              </a:rPr>
              <a:t>P8</a:t>
            </a:r>
            <a:endParaRPr lang="zh-TW" altLang="en-US" sz="2400" b="1" dirty="0">
              <a:solidFill>
                <a:srgbClr val="002060"/>
              </a:solidFill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29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0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9" y="4869160"/>
            <a:ext cx="1988840" cy="1988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071538" y="642918"/>
            <a:ext cx="7215238" cy="2968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若想擁有每一個真實的剎那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就要</a:t>
            </a:r>
            <a:r>
              <a:rPr lang="zh-TW" altLang="en-US" sz="32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用心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迎接生命為你展現的每一刻，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全心全意活在當下，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放開心胸去充分感受，盡情展現生機</a:t>
            </a:r>
            <a:r>
              <a:rPr lang="zh-TW" altLang="en-US" sz="3200" dirty="0" smtClean="0">
                <a:latin typeface="Adobe 楷体 Std R" pitchFamily="18" charset="-128"/>
                <a:ea typeface="Adobe 楷体 Std R" pitchFamily="18" charset="-128"/>
              </a:rPr>
              <a:t>。</a:t>
            </a:r>
            <a:endParaRPr lang="zh-TW" altLang="en-US" sz="3200" dirty="0">
              <a:latin typeface="Adobe 楷体 Std R" pitchFamily="18" charset="-128"/>
              <a:ea typeface="Adobe 楷体 Std R" pitchFamily="18" charset="-128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331640" y="4365104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擁有一個真實的刹那</a:t>
            </a:r>
            <a:endParaRPr lang="zh-TW" altLang="en-US" sz="4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57158" y="6072206"/>
            <a:ext cx="57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002060"/>
                </a:solidFill>
                <a:latin typeface="Century Schoolbook" pitchFamily="18" charset="0"/>
              </a:rPr>
              <a:t>p8</a:t>
            </a:r>
            <a:endParaRPr lang="zh-TW" altLang="en-US" sz="2400" b="1" dirty="0">
              <a:solidFill>
                <a:srgbClr val="002060"/>
              </a:solidFill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29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81"/>
            <a:ext cx="9120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9" y="4869160"/>
            <a:ext cx="1988840" cy="1988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475656" y="1052736"/>
            <a:ext cx="65527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如果您明天就要死了，您最想做的是什麼事？最想見的是什麼人？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/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如果您可以重活一次，您最想過的是什麼年紀？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幾歲？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331640" y="4365104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擁有一個真實的刹那</a:t>
            </a:r>
            <a:endParaRPr lang="zh-TW" altLang="en-US" sz="4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1382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81"/>
            <a:ext cx="9120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9" y="4869160"/>
            <a:ext cx="1988840" cy="1988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142976" y="1714488"/>
            <a:ext cx="65527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快樂不是因為擁有的多</a:t>
            </a:r>
            <a:endParaRPr lang="en-US" altLang="zh-TW" sz="4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/>
            <a:endParaRPr lang="en-US" altLang="zh-TW" sz="4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而是因為計較的少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2285984" y="428604"/>
            <a:ext cx="45262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願望多／快樂少</a:t>
            </a:r>
            <a:endParaRPr lang="zh-TW" altLang="en-US" sz="4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14282" y="6072206"/>
            <a:ext cx="85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002060"/>
                </a:solidFill>
                <a:latin typeface="Century Schoolbook" pitchFamily="18" charset="0"/>
              </a:rPr>
              <a:t>P17</a:t>
            </a:r>
            <a:endParaRPr lang="zh-TW" altLang="en-US" sz="2400" b="1" dirty="0">
              <a:solidFill>
                <a:srgbClr val="002060"/>
              </a:solidFill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29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0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9" y="4869160"/>
            <a:ext cx="1988840" cy="1988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571472" y="1785926"/>
            <a:ext cx="67151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越南禪學大師一行禪師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一步一蓮花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</a:p>
          <a:p>
            <a:pPr lvl="1"/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生命的意義只能從當下去尋找。逝者已矣，來者不可追，如果我們不</a:t>
            </a:r>
            <a:r>
              <a:rPr lang="zh-TW" altLang="en-US" sz="32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反求當下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，就永遠探觸不到生命的脈動。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785918" y="428604"/>
            <a:ext cx="32861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快樂的源頭</a:t>
            </a:r>
            <a:endParaRPr lang="zh-TW" altLang="en-US" sz="4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14282" y="6072206"/>
            <a:ext cx="85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002060"/>
                </a:solidFill>
                <a:latin typeface="Century Schoolbook" pitchFamily="18" charset="0"/>
              </a:rPr>
              <a:t>P20</a:t>
            </a:r>
            <a:endParaRPr lang="zh-TW" altLang="en-US" sz="2400" b="1" dirty="0">
              <a:solidFill>
                <a:srgbClr val="002060"/>
              </a:solidFill>
              <a:latin typeface="Century Schoolbook" pitchFamily="18" charset="0"/>
            </a:endParaRPr>
          </a:p>
        </p:txBody>
      </p:sp>
      <p:pic>
        <p:nvPicPr>
          <p:cNvPr id="40962" name="Picture 2" descr="http://www.jzfjw.cn/move/images/VodPic/20118237693798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2" y="285728"/>
            <a:ext cx="2794370" cy="2381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5929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178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00838"/>
            <a:ext cx="1802074" cy="165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195736" y="692696"/>
            <a:ext cx="4608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挑戰逆境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243627" y="1834591"/>
            <a:ext cx="655272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逆境與危機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年輕如你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碰過多少？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以變為常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2123728" y="5301208"/>
            <a:ext cx="63367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坎貝爾名言：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不打破蛋殼，又怎能做出蛋餅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7715272" y="6215082"/>
            <a:ext cx="1214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002060"/>
                </a:solidFill>
                <a:latin typeface="Century Schoolbook" pitchFamily="18" charset="0"/>
              </a:rPr>
              <a:t>P164</a:t>
            </a:r>
            <a:endParaRPr lang="zh-TW" altLang="en-US" sz="2400" b="1" dirty="0">
              <a:solidFill>
                <a:srgbClr val="002060"/>
              </a:solidFill>
              <a:latin typeface="Century Schoolbook" pitchFamily="18" charset="0"/>
            </a:endParaRPr>
          </a:p>
        </p:txBody>
      </p:sp>
      <p:pic>
        <p:nvPicPr>
          <p:cNvPr id="13314" name="Picture 2" descr="「打破蛋殼 蛋餅」的圖片搜尋結果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12" y="2786058"/>
            <a:ext cx="2562226" cy="1941638"/>
          </a:xfrm>
          <a:prstGeom prst="rect">
            <a:avLst/>
          </a:prstGeom>
          <a:noFill/>
        </p:spPr>
      </p:pic>
      <p:sp>
        <p:nvSpPr>
          <p:cNvPr id="13316" name="AutoShape 4" descr="「打破蛋殼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3318" name="Picture 6" descr="http://cdn.xl.thumbs.canstockphoto.hk/canstock510822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12" y="928670"/>
            <a:ext cx="2571750" cy="18478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996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178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00838"/>
            <a:ext cx="1802074" cy="165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195736" y="692696"/>
            <a:ext cx="4608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危機與轉機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901037" y="1834591"/>
            <a:ext cx="655272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危機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危險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＋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機會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上天的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恩賜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學到需要學的功課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送舊之後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必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迎新</a:t>
            </a:r>
            <a:endParaRPr lang="en-US" altLang="zh-TW" sz="28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715272" y="6215082"/>
            <a:ext cx="1214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002060"/>
                </a:solidFill>
                <a:latin typeface="Century Schoolbook" pitchFamily="18" charset="0"/>
              </a:rPr>
              <a:t>P165</a:t>
            </a:r>
            <a:endParaRPr lang="zh-TW" altLang="en-US" sz="2400" b="1" dirty="0">
              <a:solidFill>
                <a:srgbClr val="002060"/>
              </a:solidFill>
              <a:latin typeface="Century Schoolbook" pitchFamily="18" charset="0"/>
            </a:endParaRPr>
          </a:p>
        </p:txBody>
      </p:sp>
      <p:sp>
        <p:nvSpPr>
          <p:cNvPr id="9" name="向右箭號 8"/>
          <p:cNvSpPr/>
          <p:nvPr/>
        </p:nvSpPr>
        <p:spPr>
          <a:xfrm>
            <a:off x="6500826" y="1214422"/>
            <a:ext cx="1714512" cy="107157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離婚</a:t>
            </a:r>
            <a:endParaRPr lang="zh-TW" altLang="en-US" sz="3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向下箭號 9"/>
          <p:cNvSpPr/>
          <p:nvPr/>
        </p:nvSpPr>
        <p:spPr>
          <a:xfrm>
            <a:off x="7929554" y="2714620"/>
            <a:ext cx="1214446" cy="2000264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重病</a:t>
            </a:r>
            <a:endParaRPr lang="zh-TW" altLang="en-US" sz="3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2503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178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00838"/>
            <a:ext cx="1802074" cy="165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195736" y="692696"/>
            <a:ext cx="4608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困境的積極意義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901037" y="1834591"/>
            <a:ext cx="545691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美國知名身心靈導師米爾曼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悲劇</a:t>
            </a:r>
            <a:r>
              <a:rPr lang="zh-TW" altLang="en-US" sz="28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是通往靈魂的直達電梯</a:t>
            </a:r>
            <a:endParaRPr lang="en-US" altLang="zh-TW" sz="2800" b="1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457200"/>
            <a:endParaRPr lang="en-US" altLang="zh-TW" sz="2800" b="1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>
              <a:buFont typeface="Wingdings" pitchFamily="2" charset="2"/>
              <a:buChar char="l"/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美國知名女演員摩爾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457200">
              <a:buFont typeface="Wingdings" pitchFamily="2" charset="2"/>
              <a:buChar char="ü"/>
            </a:pPr>
            <a:r>
              <a:rPr lang="zh-TW" altLang="en-US" sz="28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唯有遭逢過挫折打擊，才可能學會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勇敢</a:t>
            </a:r>
            <a:endParaRPr lang="en-US" altLang="zh-TW" sz="28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715272" y="6215082"/>
            <a:ext cx="1214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002060"/>
                </a:solidFill>
                <a:latin typeface="Century Schoolbook" pitchFamily="18" charset="0"/>
              </a:rPr>
              <a:t>P167</a:t>
            </a:r>
            <a:endParaRPr lang="zh-TW" altLang="en-US" sz="2400" b="1" dirty="0">
              <a:solidFill>
                <a:srgbClr val="002060"/>
              </a:solidFill>
              <a:latin typeface="Century Schoolbook" pitchFamily="18" charset="0"/>
            </a:endParaRPr>
          </a:p>
        </p:txBody>
      </p:sp>
      <p:pic>
        <p:nvPicPr>
          <p:cNvPr id="44034" name="Picture 2" descr="http://hkpic.crntt.com/upload/201501/26/10359267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92579" y="1071546"/>
            <a:ext cx="2651421" cy="3714776"/>
          </a:xfrm>
          <a:prstGeom prst="rect">
            <a:avLst/>
          </a:prstGeom>
          <a:noFill/>
        </p:spPr>
      </p:pic>
      <p:sp>
        <p:nvSpPr>
          <p:cNvPr id="44036" name="AutoShape 4" descr="「米爾曼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44038" name="Picture 6" descr="http://www.kingstone.com.tw/publish/ContentImg/20141017_b0201_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1934" y="4429108"/>
            <a:ext cx="2428892" cy="2428892"/>
          </a:xfrm>
          <a:prstGeom prst="rect">
            <a:avLst/>
          </a:prstGeom>
          <a:noFill/>
        </p:spPr>
      </p:pic>
      <p:cxnSp>
        <p:nvCxnSpPr>
          <p:cNvPr id="15" name="直線單箭頭接點 14"/>
          <p:cNvCxnSpPr/>
          <p:nvPr/>
        </p:nvCxnSpPr>
        <p:spPr>
          <a:xfrm flipV="1">
            <a:off x="5000628" y="2071678"/>
            <a:ext cx="2500330" cy="142876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 rot="5400000">
            <a:off x="4393405" y="3321843"/>
            <a:ext cx="2500330" cy="285752"/>
          </a:xfrm>
          <a:prstGeom prst="straightConnector1">
            <a:avLst/>
          </a:prstGeom>
          <a:ln w="762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503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178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00838"/>
            <a:ext cx="1802074" cy="165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195736" y="692696"/>
            <a:ext cx="4608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與痛苦共舞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901037" y="1834591"/>
            <a:ext cx="545691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你不能平息海浪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sz="32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但可以學著</a:t>
            </a:r>
            <a:r>
              <a:rPr lang="zh-TW" altLang="en-US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乘浪而行</a:t>
            </a:r>
            <a:endParaRPr lang="en-US" altLang="zh-TW" sz="32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與癌共枕</a:t>
            </a:r>
            <a:endParaRPr lang="en-US" altLang="zh-TW" sz="2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/>
            <a:endParaRPr lang="en-US" altLang="zh-TW" sz="28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715272" y="6215082"/>
            <a:ext cx="1214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002060"/>
                </a:solidFill>
                <a:latin typeface="Century Schoolbook" pitchFamily="18" charset="0"/>
              </a:rPr>
              <a:t>P169</a:t>
            </a:r>
            <a:endParaRPr lang="zh-TW" altLang="en-US" sz="2400" b="1" dirty="0">
              <a:solidFill>
                <a:srgbClr val="002060"/>
              </a:solidFill>
              <a:latin typeface="Century Schoolbook" pitchFamily="18" charset="0"/>
            </a:endParaRPr>
          </a:p>
        </p:txBody>
      </p:sp>
      <p:sp>
        <p:nvSpPr>
          <p:cNvPr id="44036" name="AutoShape 4" descr="「米爾曼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503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986" y="5553325"/>
            <a:ext cx="1472120" cy="1304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627784" y="2204864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5" name="書卷 (水平) 4"/>
          <p:cNvSpPr/>
          <p:nvPr/>
        </p:nvSpPr>
        <p:spPr>
          <a:xfrm>
            <a:off x="2483768" y="1556792"/>
            <a:ext cx="4320480" cy="2232248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如何做？</a:t>
            </a:r>
            <a:endParaRPr lang="en-US" altLang="zh-TW" sz="4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4597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23813"/>
            <a:ext cx="9083675" cy="681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4165054" cy="4165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980728"/>
            <a:ext cx="4704523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574" y="3813634"/>
            <a:ext cx="3979871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991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1" y="36513"/>
            <a:ext cx="9102725" cy="682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961" y="5733256"/>
            <a:ext cx="1378439" cy="93105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925" y="2065338"/>
            <a:ext cx="5518150" cy="272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173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7938"/>
            <a:ext cx="91694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753" y="5788565"/>
            <a:ext cx="1076247" cy="10694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332655"/>
            <a:ext cx="3597275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123728" y="1843441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愛是宇宙的魔術師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99330"/>
            <a:ext cx="2066925" cy="22193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" y="0"/>
            <a:ext cx="2324100" cy="1962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368" y="3322907"/>
            <a:ext cx="1790700" cy="2552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37" y="3068960"/>
            <a:ext cx="2603525" cy="26035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41" y="4599257"/>
            <a:ext cx="2657475" cy="17240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5" name="文字方塊 4"/>
          <p:cNvSpPr txBox="1"/>
          <p:nvPr/>
        </p:nvSpPr>
        <p:spPr>
          <a:xfrm>
            <a:off x="277547" y="5876899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latin typeface="Century Schoolbook" panose="02040604050505020304" pitchFamily="18" charset="0"/>
              </a:rPr>
              <a:t>p181</a:t>
            </a:r>
            <a:endParaRPr lang="zh-TW" altLang="en-US" sz="28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29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7938"/>
            <a:ext cx="91694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753" y="5788565"/>
            <a:ext cx="1076247" cy="10694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2771800" y="548680"/>
            <a:ext cx="4176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論語</a:t>
            </a:r>
            <a:r>
              <a:rPr lang="en-US" altLang="zh-TW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‧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里仁篇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087724" y="1916832"/>
            <a:ext cx="63727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子曰：「父母在，不遠遊，遊必有方。」</a:t>
            </a:r>
          </a:p>
        </p:txBody>
      </p:sp>
    </p:spTree>
    <p:extLst>
      <p:ext uri="{BB962C8B-B14F-4D97-AF65-F5344CB8AC3E}">
        <p14:creationId xmlns:p14="http://schemas.microsoft.com/office/powerpoint/2010/main" val="226385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7938"/>
            <a:ext cx="91694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753" y="5788565"/>
            <a:ext cx="1076247" cy="10694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2771800" y="548680"/>
            <a:ext cx="4176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漢</a:t>
            </a:r>
            <a:r>
              <a:rPr lang="en-US" altLang="zh-TW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韓詩外傳</a:t>
            </a:r>
            <a:r>
              <a:rPr lang="en-US" altLang="zh-TW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835696" y="1628800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樹欲靜而風不止 子欲養而親不待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807" y="2707259"/>
            <a:ext cx="26003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96" y="2827967"/>
            <a:ext cx="25908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7" y="2760643"/>
            <a:ext cx="244792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690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605" y="5301208"/>
            <a:ext cx="1663054" cy="13606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45" y="109831"/>
            <a:ext cx="6638337" cy="66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5652120" y="2132856"/>
            <a:ext cx="720080" cy="129614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469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92" y="5879052"/>
            <a:ext cx="1192308" cy="9789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987824" y="188640"/>
            <a:ext cx="3384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慈悲與感恩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2051720" y="1484784"/>
            <a:ext cx="6120680" cy="2140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隨時發揮一下慈悲的心腸，不經意地表現一些美好的行為。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好人好事游擊隊</a:t>
            </a:r>
            <a:endParaRPr lang="zh-TW" altLang="en-US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8086326" y="288203"/>
            <a:ext cx="923040" cy="299356"/>
          </a:xfrm>
          <a:prstGeom prst="round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p323</a:t>
            </a:r>
            <a:endParaRPr lang="zh-TW" altLang="en-US" sz="20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02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23813"/>
            <a:ext cx="9083675" cy="681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037" y="5446110"/>
            <a:ext cx="1377814" cy="13690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13" y="1576368"/>
            <a:ext cx="5245174" cy="3496783"/>
          </a:xfrm>
          <a:prstGeom prst="rect">
            <a:avLst/>
          </a:prstGeom>
          <a:ln w="57150">
            <a:solidFill>
              <a:srgbClr val="00B0F0"/>
            </a:solidFill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4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656762" y="1772816"/>
            <a:ext cx="7011581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感恩我活著</a:t>
            </a:r>
            <a:endParaRPr lang="en-US" altLang="zh-TW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感恩我健康的活著</a:t>
            </a:r>
            <a:endParaRPr lang="en-US" altLang="zh-TW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感恩我有一份正當的職業</a:t>
            </a:r>
            <a:endParaRPr lang="en-US" altLang="zh-TW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感恩這份職業讓我能擁有一份使命感</a:t>
            </a:r>
            <a:endParaRPr lang="en-US" altLang="zh-TW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1920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800" y="4509120"/>
            <a:ext cx="1877089" cy="14965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844" y="1693019"/>
            <a:ext cx="4762500" cy="35718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74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91976"/>
            <a:ext cx="1643042" cy="1566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42" y="359988"/>
            <a:ext cx="5143500" cy="5715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28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23813"/>
            <a:ext cx="9083675" cy="681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2143108" y="1142984"/>
            <a:ext cx="50886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人生的兩</a:t>
            </a:r>
            <a:r>
              <a:rPr lang="zh-TW" altLang="en-US" sz="5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何</a:t>
            </a:r>
            <a:endParaRPr lang="zh-TW" altLang="en-US" sz="5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197018" y="2204864"/>
            <a:ext cx="684076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zh-TW" altLang="en-US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為何</a:t>
            </a:r>
            <a:endParaRPr lang="en-US" altLang="zh-TW" sz="32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人生苦短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及時行樂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zh-TW" altLang="en-US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如何</a:t>
            </a:r>
            <a:r>
              <a:rPr lang="en-US" altLang="zh-TW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把握當下</a:t>
            </a:r>
            <a:endParaRPr lang="en-US" altLang="zh-TW" sz="32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過去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現在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未來</a:t>
            </a:r>
          </a:p>
        </p:txBody>
      </p:sp>
    </p:spTree>
    <p:extLst>
      <p:ext uri="{BB962C8B-B14F-4D97-AF65-F5344CB8AC3E}">
        <p14:creationId xmlns:p14="http://schemas.microsoft.com/office/powerpoint/2010/main" val="157231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73025"/>
            <a:ext cx="9132887" cy="678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157192"/>
            <a:ext cx="2232248" cy="15115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625035"/>
            <a:ext cx="4762500" cy="35718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40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800" y="4509120"/>
            <a:ext cx="1877089" cy="14965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764704"/>
            <a:ext cx="5143500" cy="5715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55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91976"/>
            <a:ext cx="1643042" cy="1566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765" y="764705"/>
            <a:ext cx="5890860" cy="44121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14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73025"/>
            <a:ext cx="9132887" cy="678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157192"/>
            <a:ext cx="2232248" cy="15115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485" y="1280170"/>
            <a:ext cx="5827579" cy="437068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85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23813"/>
            <a:ext cx="9083675" cy="681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037" y="5446110"/>
            <a:ext cx="1377814" cy="13690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58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605" y="5301208"/>
            <a:ext cx="1663054" cy="13606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604" y="818174"/>
            <a:ext cx="5076771" cy="38075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09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91976"/>
            <a:ext cx="1643042" cy="1566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60232" cy="4936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069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365104"/>
            <a:ext cx="2245536" cy="179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467" y="1484784"/>
            <a:ext cx="4464496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3333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73025"/>
            <a:ext cx="9132887" cy="678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157192"/>
            <a:ext cx="2232248" cy="15115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90342"/>
            <a:ext cx="6192688" cy="63783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209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266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23813"/>
            <a:ext cx="9083675" cy="681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2483768" y="1052736"/>
            <a:ext cx="3960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當下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的定義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197018" y="2010161"/>
            <a:ext cx="684076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中文翻譯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現在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及時行樂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TW" sz="3200" dirty="0"/>
              <a:t>Immediately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過去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現在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未來</a:t>
            </a:r>
          </a:p>
        </p:txBody>
      </p:sp>
    </p:spTree>
    <p:extLst>
      <p:ext uri="{BB962C8B-B14F-4D97-AF65-F5344CB8AC3E}">
        <p14:creationId xmlns:p14="http://schemas.microsoft.com/office/powerpoint/2010/main" val="195126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23813"/>
            <a:ext cx="9083675" cy="681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772322" y="2816425"/>
            <a:ext cx="74216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600" dirty="0">
                <a:latin typeface="標楷體" panose="03000509000000000000" pitchFamily="65" charset="-120"/>
                <a:ea typeface="標楷體" panose="03000509000000000000" pitchFamily="65" charset="-120"/>
              </a:rPr>
              <a:t>這個當下您在</a:t>
            </a:r>
            <a:r>
              <a:rPr lang="zh-TW" altLang="en-US" sz="5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做</a:t>
            </a:r>
            <a:r>
              <a:rPr lang="zh-TW" altLang="en-US" sz="5600" dirty="0">
                <a:latin typeface="標楷體" panose="03000509000000000000" pitchFamily="65" charset="-120"/>
                <a:ea typeface="標楷體" panose="03000509000000000000" pitchFamily="65" charset="-120"/>
              </a:rPr>
              <a:t>什麼</a:t>
            </a:r>
            <a:r>
              <a:rPr lang="en-US" altLang="zh-TW" sz="5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algn="ctr"/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2054"/>
            <a:ext cx="2099835" cy="1797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601" y="260648"/>
            <a:ext cx="2489648" cy="18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47" y="904307"/>
            <a:ext cx="1875574" cy="1875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33056"/>
            <a:ext cx="2487554" cy="198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006725"/>
            <a:ext cx="2007468" cy="200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17"/>
          <a:stretch/>
        </p:blipFill>
        <p:spPr bwMode="auto">
          <a:xfrm>
            <a:off x="2832618" y="3802651"/>
            <a:ext cx="2575723" cy="252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753" y="3912283"/>
            <a:ext cx="2352266" cy="2352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862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" y="1"/>
            <a:ext cx="9140305" cy="6878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1428736"/>
            <a:ext cx="3727599" cy="4789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272" y="1321345"/>
            <a:ext cx="4032448" cy="5472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683568" y="1412776"/>
            <a:ext cx="2880320" cy="5760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25" y="3871756"/>
            <a:ext cx="2938463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869" y="1079215"/>
            <a:ext cx="2938463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001" y="3629439"/>
            <a:ext cx="2938463" cy="556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笑臉 5"/>
          <p:cNvSpPr/>
          <p:nvPr/>
        </p:nvSpPr>
        <p:spPr>
          <a:xfrm>
            <a:off x="395536" y="2132856"/>
            <a:ext cx="432048" cy="432048"/>
          </a:xfrm>
          <a:prstGeom prst="smileyFace">
            <a:avLst/>
          </a:prstGeom>
          <a:solidFill>
            <a:srgbClr val="FFFF00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笑臉 14"/>
          <p:cNvSpPr/>
          <p:nvPr/>
        </p:nvSpPr>
        <p:spPr>
          <a:xfrm>
            <a:off x="500034" y="5715016"/>
            <a:ext cx="432048" cy="432048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笑臉 15"/>
          <p:cNvSpPr/>
          <p:nvPr/>
        </p:nvSpPr>
        <p:spPr>
          <a:xfrm>
            <a:off x="4110192" y="1811289"/>
            <a:ext cx="432048" cy="432048"/>
          </a:xfrm>
          <a:prstGeom prst="smileyFace">
            <a:avLst/>
          </a:prstGeom>
          <a:solidFill>
            <a:srgbClr val="FFFF00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笑臉 16"/>
          <p:cNvSpPr/>
          <p:nvPr/>
        </p:nvSpPr>
        <p:spPr>
          <a:xfrm>
            <a:off x="4181845" y="5695864"/>
            <a:ext cx="432048" cy="432048"/>
          </a:xfrm>
          <a:prstGeom prst="smileyFace">
            <a:avLst/>
          </a:prstGeom>
          <a:solidFill>
            <a:srgbClr val="FFFF00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2771800" y="332656"/>
            <a:ext cx="31791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目錄</a:t>
            </a:r>
            <a:endParaRPr lang="zh-TW" altLang="en-US" sz="4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390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0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9" y="4869160"/>
            <a:ext cx="1988840" cy="1988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6408712" cy="37444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785919" y="332656"/>
            <a:ext cx="48743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您快樂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嗎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286248" y="4286256"/>
            <a:ext cx="1143008" cy="57150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214282" y="6072206"/>
            <a:ext cx="85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002060"/>
                </a:solidFill>
                <a:latin typeface="Century Schoolbook" pitchFamily="18" charset="0"/>
              </a:rPr>
              <a:t>P1</a:t>
            </a:r>
            <a:endParaRPr lang="zh-TW" altLang="en-US" sz="2400" b="1" dirty="0">
              <a:solidFill>
                <a:srgbClr val="002060"/>
              </a:solidFill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13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0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9" y="4869160"/>
            <a:ext cx="1988840" cy="1988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607058" y="260597"/>
            <a:ext cx="79928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0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您可以快樂</a:t>
            </a:r>
            <a:r>
              <a:rPr lang="zh-TW" altLang="en-US" sz="10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嗎？</a:t>
            </a:r>
          </a:p>
        </p:txBody>
      </p:sp>
      <p:pic>
        <p:nvPicPr>
          <p:cNvPr id="17412" name="Picture 4" descr="(晶冠)快樂是一種態度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1891813"/>
            <a:ext cx="3476740" cy="497651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209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44" y="0"/>
            <a:ext cx="9120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9" y="4869160"/>
            <a:ext cx="1988840" cy="1988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4571206" y="1442801"/>
            <a:ext cx="410525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如果您覺得</a:t>
            </a:r>
            <a:r>
              <a:rPr lang="zh-TW" altLang="en-US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快樂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又是因為什麼因素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家庭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學校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親人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朋友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課業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壓力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未來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62" y="1442801"/>
            <a:ext cx="3779837" cy="330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987824" y="476672"/>
            <a:ext cx="3168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省思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492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528</Words>
  <Application>Microsoft Office PowerPoint</Application>
  <PresentationFormat>如螢幕大小 (4:3)</PresentationFormat>
  <Paragraphs>104</Paragraphs>
  <Slides>39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39</vt:i4>
      </vt:variant>
    </vt:vector>
  </HeadingPairs>
  <TitlesOfParts>
    <vt:vector size="49" baseType="lpstr">
      <vt:lpstr>Adobe 楷体 Std R</vt:lpstr>
      <vt:lpstr>Century Schoolbook</vt:lpstr>
      <vt:lpstr>微軟正黑體</vt:lpstr>
      <vt:lpstr>新細明體</vt:lpstr>
      <vt:lpstr>標楷體</vt:lpstr>
      <vt:lpstr>Arial</vt:lpstr>
      <vt:lpstr>Calibri</vt:lpstr>
      <vt:lpstr>Times New Roman</vt:lpstr>
      <vt:lpstr>Wingdings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50</cp:revision>
  <dcterms:created xsi:type="dcterms:W3CDTF">2015-10-11T06:37:26Z</dcterms:created>
  <dcterms:modified xsi:type="dcterms:W3CDTF">2015-11-20T20:56:19Z</dcterms:modified>
</cp:coreProperties>
</file>