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8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B9025-4905-45C3-B991-CF30286B50D8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6D884B-264A-4B7D-BE35-74E6655865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8992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D884B-264A-4B7D-BE35-74E6655865A3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3217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1772816"/>
            <a:ext cx="6400800" cy="1295400"/>
          </a:xfrm>
        </p:spPr>
        <p:txBody>
          <a:bodyPr/>
          <a:lstStyle/>
          <a:p>
            <a:r>
              <a:rPr lang="zh-TW" altLang="en-US" sz="5600" b="1" dirty="0" smtClean="0">
                <a:solidFill>
                  <a:srgbClr val="7030A0"/>
                </a:solidFill>
              </a:rPr>
              <a:t>余華</a:t>
            </a:r>
            <a:r>
              <a:rPr lang="en-US" altLang="zh-TW" sz="5600" b="1" dirty="0" smtClean="0">
                <a:solidFill>
                  <a:srgbClr val="7030A0"/>
                </a:solidFill>
              </a:rPr>
              <a:t>《</a:t>
            </a:r>
            <a:r>
              <a:rPr lang="zh-TW" altLang="en-US" sz="5600" b="1" dirty="0" smtClean="0">
                <a:solidFill>
                  <a:srgbClr val="7030A0"/>
                </a:solidFill>
              </a:rPr>
              <a:t>活著</a:t>
            </a:r>
            <a:r>
              <a:rPr lang="en-US" altLang="zh-TW" sz="5600" b="1" dirty="0" smtClean="0">
                <a:solidFill>
                  <a:srgbClr val="7030A0"/>
                </a:solidFill>
              </a:rPr>
              <a:t>》</a:t>
            </a:r>
            <a:endParaRPr lang="zh-TW" altLang="en-US" sz="5600" b="1" dirty="0">
              <a:solidFill>
                <a:srgbClr val="7030A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259632" y="4725144"/>
            <a:ext cx="6400800" cy="108012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zh-TW" altLang="en-US" sz="2600" b="1" i="0" dirty="0" smtClean="0">
                <a:solidFill>
                  <a:srgbClr val="002060"/>
                </a:solidFill>
              </a:rPr>
              <a:t>健行科技大學通識教育中心</a:t>
            </a:r>
            <a:endParaRPr lang="en-US" altLang="zh-TW" sz="2600" b="1" i="0" dirty="0" smtClean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zh-TW" altLang="en-US" sz="2600" b="1" i="0" dirty="0" smtClean="0">
                <a:solidFill>
                  <a:srgbClr val="002060"/>
                </a:solidFill>
              </a:rPr>
              <a:t>邵承芬老師</a:t>
            </a:r>
            <a:r>
              <a:rPr lang="en-US" altLang="zh-TW" sz="2600" b="1" i="0" dirty="0" err="1" smtClean="0">
                <a:solidFill>
                  <a:srgbClr val="002060"/>
                </a:solidFill>
              </a:rPr>
              <a:t>cfshaw</a:t>
            </a:r>
            <a:r>
              <a:rPr lang="en-US" altLang="zh-TW" sz="2600" b="1" i="0" dirty="0" smtClean="0">
                <a:solidFill>
                  <a:srgbClr val="002060"/>
                </a:solidFill>
              </a:rPr>
              <a:t>/A737</a:t>
            </a:r>
            <a:endParaRPr lang="zh-TW" altLang="en-US" sz="2600" b="1" i="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980728"/>
            <a:ext cx="2486025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6938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9556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4712568" cy="685800"/>
          </a:xfrm>
        </p:spPr>
        <p:txBody>
          <a:bodyPr>
            <a:noAutofit/>
          </a:bodyPr>
          <a:lstStyle/>
          <a:p>
            <a:r>
              <a:rPr lang="zh-TW" altLang="en-US" sz="4400" dirty="0" smtClean="0"/>
              <a:t>余華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71600" y="2438400"/>
            <a:ext cx="6080720" cy="3048001"/>
          </a:xfrm>
        </p:spPr>
        <p:txBody>
          <a:bodyPr>
            <a:noAutofit/>
          </a:bodyPr>
          <a:lstStyle/>
          <a:p>
            <a:r>
              <a:rPr lang="en-US" altLang="zh-TW" sz="3200" dirty="0" smtClean="0"/>
              <a:t>1960</a:t>
            </a:r>
            <a:r>
              <a:rPr lang="zh-TW" altLang="en-US" sz="3200" dirty="0" smtClean="0"/>
              <a:t>迄今</a:t>
            </a:r>
            <a:endParaRPr lang="en-US" altLang="zh-TW" sz="3200" dirty="0" smtClean="0"/>
          </a:p>
          <a:p>
            <a:r>
              <a:rPr lang="zh-TW" altLang="en-US" sz="3200" dirty="0" smtClean="0"/>
              <a:t>浙江杭州人</a:t>
            </a:r>
            <a:endParaRPr lang="en-US" altLang="zh-TW" sz="3200" dirty="0" smtClean="0"/>
          </a:p>
          <a:p>
            <a:r>
              <a:rPr lang="en-US" altLang="zh-TW" sz="3200" dirty="0"/>
              <a:t>《</a:t>
            </a:r>
            <a:r>
              <a:rPr lang="zh-TW" altLang="en-US" sz="3200" dirty="0"/>
              <a:t>兄弟</a:t>
            </a:r>
            <a:r>
              <a:rPr lang="en-US" altLang="zh-TW" sz="3200" dirty="0"/>
              <a:t>》</a:t>
            </a:r>
            <a:r>
              <a:rPr lang="zh-TW" altLang="en-US" sz="3200" dirty="0"/>
              <a:t>、</a:t>
            </a:r>
            <a:r>
              <a:rPr lang="en-US" altLang="zh-TW" sz="3200" dirty="0"/>
              <a:t>《</a:t>
            </a:r>
            <a:r>
              <a:rPr lang="zh-TW" altLang="en-US" sz="3200" dirty="0"/>
              <a:t>許三觀賣血記</a:t>
            </a:r>
            <a:r>
              <a:rPr lang="en-US" altLang="zh-TW" sz="3200" dirty="0"/>
              <a:t>》</a:t>
            </a:r>
            <a:r>
              <a:rPr lang="zh-TW" altLang="en-US" sz="3200" dirty="0"/>
              <a:t>、</a:t>
            </a:r>
            <a:r>
              <a:rPr lang="en-US" altLang="zh-TW" sz="3200" dirty="0"/>
              <a:t>《</a:t>
            </a:r>
            <a:r>
              <a:rPr lang="zh-TW" altLang="en-US" sz="3200" dirty="0"/>
              <a:t>活著</a:t>
            </a:r>
            <a:r>
              <a:rPr lang="en-US" altLang="zh-TW" sz="3200" dirty="0"/>
              <a:t>》</a:t>
            </a:r>
            <a:r>
              <a:rPr lang="zh-TW" altLang="en-US" sz="3200" dirty="0"/>
              <a:t>、</a:t>
            </a:r>
            <a:r>
              <a:rPr lang="en-US" altLang="zh-TW" sz="3200" dirty="0"/>
              <a:t>《</a:t>
            </a:r>
            <a:r>
              <a:rPr lang="zh-TW" altLang="en-US" sz="3200" dirty="0"/>
              <a:t>在細雨中呼喊</a:t>
            </a:r>
            <a:r>
              <a:rPr lang="en-US" altLang="zh-TW" sz="3200" dirty="0"/>
              <a:t>》</a:t>
            </a:r>
            <a:endParaRPr lang="zh-TW" altLang="en-US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16632"/>
            <a:ext cx="41910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7943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法蘭西藝術與文學騎士勳章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132856"/>
            <a:ext cx="5371356" cy="3591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7616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/>
              <a:t>小說的架構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由第三人稱進入第一人稱</a:t>
            </a:r>
            <a:endParaRPr lang="en-US" altLang="zh-TW" sz="3200" dirty="0" smtClean="0"/>
          </a:p>
          <a:p>
            <a:r>
              <a:rPr lang="zh-TW" altLang="en-US" sz="3200" dirty="0" smtClean="0"/>
              <a:t>作者→福貴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40080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052736"/>
            <a:ext cx="6400800" cy="685800"/>
          </a:xfrm>
        </p:spPr>
        <p:txBody>
          <a:bodyPr>
            <a:noAutofit/>
          </a:bodyPr>
          <a:lstStyle/>
          <a:p>
            <a:r>
              <a:rPr lang="zh-TW" altLang="en-US" sz="4400" dirty="0" smtClean="0"/>
              <a:t>小說的人物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584" y="2132856"/>
            <a:ext cx="7488832" cy="3888432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zh-TW" altLang="en-US" sz="3200" b="1" dirty="0" smtClean="0">
                <a:solidFill>
                  <a:srgbClr val="002060"/>
                </a:solidFill>
              </a:rPr>
              <a:t>主角福貴</a:t>
            </a:r>
            <a:endParaRPr lang="en-US" altLang="zh-TW" sz="3200" b="1" dirty="0" smtClean="0">
              <a:solidFill>
                <a:srgbClr val="002060"/>
              </a:solidFill>
            </a:endParaRPr>
          </a:p>
          <a:p>
            <a:pPr lvl="1"/>
            <a:r>
              <a:rPr lang="zh-TW" altLang="en-US" sz="3000" dirty="0" smtClean="0"/>
              <a:t>福貴的爹娘</a:t>
            </a:r>
            <a:endParaRPr lang="en-US" altLang="zh-TW" sz="3000" dirty="0" smtClean="0"/>
          </a:p>
          <a:p>
            <a:pPr lvl="1"/>
            <a:r>
              <a:rPr lang="zh-TW" altLang="en-US" sz="3000" dirty="0" smtClean="0"/>
              <a:t>福貴的老婆→家珍</a:t>
            </a:r>
            <a:endParaRPr lang="en-US" altLang="zh-TW" sz="3000" dirty="0" smtClean="0"/>
          </a:p>
          <a:p>
            <a:pPr lvl="1"/>
            <a:r>
              <a:rPr lang="zh-TW" altLang="en-US" sz="3000" dirty="0" smtClean="0"/>
              <a:t>福貴的一雙兒女及女婿→鳳霞</a:t>
            </a:r>
            <a:r>
              <a:rPr lang="en-US" altLang="zh-TW" sz="3000" dirty="0" smtClean="0"/>
              <a:t>/</a:t>
            </a:r>
            <a:r>
              <a:rPr lang="zh-TW" altLang="en-US" sz="3000" dirty="0" smtClean="0"/>
              <a:t>二喜</a:t>
            </a:r>
            <a:r>
              <a:rPr lang="en-US" altLang="zh-TW" sz="3000" dirty="0" smtClean="0"/>
              <a:t>&amp;</a:t>
            </a:r>
            <a:r>
              <a:rPr lang="zh-TW" altLang="en-US" sz="3000" dirty="0" smtClean="0"/>
              <a:t>有慶</a:t>
            </a:r>
            <a:endParaRPr lang="en-US" altLang="zh-TW" sz="3000" dirty="0" smtClean="0"/>
          </a:p>
          <a:p>
            <a:pPr lvl="1"/>
            <a:r>
              <a:rPr lang="zh-TW" altLang="en-US" sz="3000" dirty="0" smtClean="0"/>
              <a:t>福貴的孫子→苦根</a:t>
            </a:r>
            <a:endParaRPr lang="en-US" altLang="zh-TW" sz="3000" dirty="0" smtClean="0"/>
          </a:p>
          <a:p>
            <a:pPr lvl="1"/>
            <a:r>
              <a:rPr lang="zh-TW" altLang="en-US" sz="3200" dirty="0" smtClean="0"/>
              <a:t>福貴的朋友→春生</a:t>
            </a:r>
            <a:endParaRPr lang="en-US" altLang="zh-TW" sz="3200" dirty="0" smtClean="0"/>
          </a:p>
          <a:p>
            <a:pPr lvl="1"/>
            <a:r>
              <a:rPr lang="zh-TW" altLang="en-US" sz="3200" dirty="0" smtClean="0"/>
              <a:t>福貴的債主→龍二</a:t>
            </a:r>
            <a:endParaRPr lang="zh-TW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1115616" y="6021288"/>
            <a:ext cx="6912768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4400" b="1" dirty="0" smtClean="0">
                <a:solidFill>
                  <a:srgbClr val="FF0000"/>
                </a:solidFill>
              </a:rPr>
              <a:t>全死了，只剩福貴與老牛</a:t>
            </a:r>
            <a:endParaRPr lang="zh-TW" alt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49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/>
              <a:t>省思一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書中穿透著死亡的氣味</a:t>
            </a:r>
            <a:endParaRPr lang="en-US" altLang="zh-TW" sz="3200" dirty="0" smtClean="0"/>
          </a:p>
          <a:p>
            <a:r>
              <a:rPr lang="en-US" altLang="zh-TW" sz="4400" b="1" dirty="0" smtClean="0">
                <a:solidFill>
                  <a:srgbClr val="FF0000"/>
                </a:solidFill>
              </a:rPr>
              <a:t>But………</a:t>
            </a:r>
            <a:endParaRPr lang="en-US" altLang="zh-TW" sz="4400" b="1" dirty="0">
              <a:solidFill>
                <a:srgbClr val="FF0000"/>
              </a:solidFill>
            </a:endParaRPr>
          </a:p>
          <a:p>
            <a:r>
              <a:rPr lang="zh-TW" altLang="en-US" sz="3200" dirty="0" smtClean="0"/>
              <a:t>為何書名叫</a:t>
            </a:r>
            <a:r>
              <a:rPr lang="en-US" altLang="zh-TW" sz="3200" dirty="0" smtClean="0"/>
              <a:t>《</a:t>
            </a:r>
            <a:r>
              <a:rPr lang="zh-TW" altLang="en-US" sz="3200" dirty="0" smtClean="0"/>
              <a:t>活著</a:t>
            </a:r>
            <a:r>
              <a:rPr lang="en-US" altLang="zh-TW" sz="3200" dirty="0" smtClean="0"/>
              <a:t>》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576187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/>
              <a:t>余華的詮釋</a:t>
            </a:r>
            <a:r>
              <a:rPr lang="en-US" altLang="zh-TW" sz="4400" dirty="0" smtClean="0"/>
              <a:t>-1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2276872"/>
            <a:ext cx="7704856" cy="3744416"/>
          </a:xfrm>
        </p:spPr>
        <p:txBody>
          <a:bodyPr>
            <a:normAutofit lnSpcReduction="10000"/>
          </a:bodyPr>
          <a:lstStyle/>
          <a:p>
            <a:r>
              <a:rPr lang="en-US" altLang="zh-TW" sz="3200" b="1" dirty="0"/>
              <a:t>《</a:t>
            </a:r>
            <a:r>
              <a:rPr lang="zh-TW" altLang="en-US" sz="3200" b="1" dirty="0"/>
              <a:t>活著</a:t>
            </a:r>
            <a:r>
              <a:rPr lang="en-US" altLang="zh-TW" sz="3200" b="1" dirty="0"/>
              <a:t>》</a:t>
            </a:r>
            <a:r>
              <a:rPr lang="zh-TW" altLang="en-US" sz="3200" b="1" dirty="0"/>
              <a:t>講述的是一個人和命運及生命的關係，講述中國人這幾十年是如何熬過來的</a:t>
            </a:r>
            <a:r>
              <a:rPr lang="zh-TW" altLang="en-US" sz="3200" b="1" dirty="0" smtClean="0"/>
              <a:t>。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而</a:t>
            </a:r>
            <a:r>
              <a:rPr lang="zh-TW" altLang="en-US" sz="3200" b="1" dirty="0"/>
              <a:t>這個小說題目是一次午睡時突然想起</a:t>
            </a:r>
            <a:r>
              <a:rPr lang="zh-TW" altLang="en-US" sz="3200" b="1" dirty="0" smtClean="0"/>
              <a:t>的。</a:t>
            </a:r>
            <a:endParaRPr lang="en-US" altLang="zh-TW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1776206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/>
              <a:t>余華的詮釋</a:t>
            </a:r>
            <a:r>
              <a:rPr lang="en-US" altLang="zh-TW" sz="4400" dirty="0" smtClean="0"/>
              <a:t>-2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2276872"/>
            <a:ext cx="7704856" cy="3744416"/>
          </a:xfrm>
        </p:spPr>
        <p:txBody>
          <a:bodyPr>
            <a:normAutofit lnSpcReduction="10000"/>
          </a:bodyPr>
          <a:lstStyle/>
          <a:p>
            <a:r>
              <a:rPr lang="zh-TW" altLang="en-US" sz="3200" b="1" dirty="0" smtClean="0"/>
              <a:t>他</a:t>
            </a:r>
            <a:r>
              <a:rPr lang="zh-TW" altLang="en-US" sz="3200" b="1" dirty="0"/>
              <a:t>認為「活著」這個詞充滿力量，不是喊叫，也不是進攻，而是</a:t>
            </a:r>
            <a:r>
              <a:rPr lang="zh-TW" altLang="en-US" sz="3200" b="1" dirty="0" smtClean="0"/>
              <a:t>忍受。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忍受</a:t>
            </a:r>
            <a:r>
              <a:rPr lang="zh-TW" altLang="en-US" sz="3200" b="1" dirty="0">
                <a:solidFill>
                  <a:srgbClr val="FF0000"/>
                </a:solidFill>
              </a:rPr>
              <a:t>生命</a:t>
            </a:r>
            <a:r>
              <a:rPr lang="zh-TW" altLang="en-US" sz="3200" b="1" dirty="0"/>
              <a:t>賦予我們的</a:t>
            </a:r>
            <a:r>
              <a:rPr lang="zh-TW" altLang="en-US" sz="3200" b="1" dirty="0" smtClean="0"/>
              <a:t>責任。</a:t>
            </a:r>
            <a:endParaRPr lang="en-US" altLang="zh-TW" sz="3200" b="1" dirty="0"/>
          </a:p>
          <a:p>
            <a:r>
              <a:rPr lang="zh-TW" altLang="en-US" sz="3200" b="1" dirty="0" smtClean="0"/>
              <a:t>忍受</a:t>
            </a:r>
            <a:r>
              <a:rPr lang="zh-TW" altLang="en-US" sz="3200" b="1" dirty="0">
                <a:solidFill>
                  <a:srgbClr val="FF0000"/>
                </a:solidFill>
              </a:rPr>
              <a:t>現實</a:t>
            </a:r>
            <a:r>
              <a:rPr lang="zh-TW" altLang="en-US" sz="3200" b="1" dirty="0"/>
              <a:t>給予我們的幸福和苦難、無聊和平庸。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761765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/>
              <a:t>觀點與角度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2060848"/>
            <a:ext cx="7704856" cy="39604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3200" b="1" dirty="0" smtClean="0"/>
              <a:t>從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旁觀者</a:t>
            </a:r>
            <a:r>
              <a:rPr lang="zh-TW" altLang="en-US" sz="3200" b="1" dirty="0" smtClean="0"/>
              <a:t>的角度</a:t>
            </a:r>
            <a:endParaRPr lang="en-US" altLang="zh-TW" sz="3200" b="1" dirty="0" smtClean="0"/>
          </a:p>
          <a:p>
            <a:pPr lvl="1"/>
            <a:r>
              <a:rPr lang="zh-TW" altLang="en-US" sz="3000" b="1" dirty="0" smtClean="0"/>
              <a:t>福貴的一生除了苦難，還是苦難，其它什麼都沒有</a:t>
            </a:r>
            <a:endParaRPr lang="en-US" altLang="zh-TW" sz="3000" b="1" dirty="0" smtClean="0"/>
          </a:p>
          <a:p>
            <a:pPr>
              <a:lnSpc>
                <a:spcPct val="100000"/>
              </a:lnSpc>
            </a:pPr>
            <a:r>
              <a:rPr lang="zh-TW" altLang="en-US" sz="3200" b="1" dirty="0" smtClean="0"/>
              <a:t>從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當事人</a:t>
            </a:r>
            <a:r>
              <a:rPr lang="zh-TW" altLang="en-US" sz="3200" b="1" dirty="0" smtClean="0"/>
              <a:t>的角度－福貴的回憶</a:t>
            </a:r>
            <a:endParaRPr lang="en-US" altLang="zh-TW" sz="3200" b="1" dirty="0" smtClean="0"/>
          </a:p>
          <a:p>
            <a:pPr lvl="1"/>
            <a:r>
              <a:rPr lang="zh-TW" altLang="en-US" sz="3000" dirty="0" smtClean="0"/>
              <a:t>苦難的經歷中，仍充滿了幸福與歡樂</a:t>
            </a:r>
            <a:endParaRPr lang="en-US" altLang="zh-TW" sz="3000" dirty="0" smtClean="0"/>
          </a:p>
          <a:p>
            <a:pPr lvl="1"/>
            <a:r>
              <a:rPr lang="zh-TW" altLang="en-US" sz="3000" dirty="0" smtClean="0"/>
              <a:t>相信自己的妻子</a:t>
            </a:r>
            <a:r>
              <a:rPr lang="en-US" altLang="zh-TW" sz="3000" dirty="0" smtClean="0"/>
              <a:t>/</a:t>
            </a:r>
            <a:r>
              <a:rPr lang="zh-TW" altLang="en-US" sz="3000" dirty="0" smtClean="0"/>
              <a:t>子女是最好的妻子</a:t>
            </a:r>
            <a:r>
              <a:rPr lang="en-US" altLang="zh-TW" sz="3000" dirty="0" smtClean="0"/>
              <a:t>/</a:t>
            </a:r>
            <a:r>
              <a:rPr lang="zh-TW" altLang="en-US" sz="3000" dirty="0" smtClean="0"/>
              <a:t>子女，包括生活中的點點滴滴。</a:t>
            </a:r>
            <a:endParaRPr lang="zh-TW" altLang="en-US" sz="3000" dirty="0"/>
          </a:p>
        </p:txBody>
      </p:sp>
    </p:spTree>
    <p:extLst>
      <p:ext uri="{BB962C8B-B14F-4D97-AF65-F5344CB8AC3E}">
        <p14:creationId xmlns:p14="http://schemas.microsoft.com/office/powerpoint/2010/main" val="20706821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時裝">
  <a:themeElements>
    <a:clrScheme name="時裝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黑領帶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時裝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61</TotalTime>
  <Words>293</Words>
  <Application>Microsoft Office PowerPoint</Application>
  <PresentationFormat>如螢幕大小 (4:3)</PresentationFormat>
  <Paragraphs>38</Paragraphs>
  <Slides>10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時裝</vt:lpstr>
      <vt:lpstr>余華《活著》</vt:lpstr>
      <vt:lpstr>余華</vt:lpstr>
      <vt:lpstr>法蘭西藝術與文學騎士勳章</vt:lpstr>
      <vt:lpstr>小說的架構</vt:lpstr>
      <vt:lpstr>小說的人物</vt:lpstr>
      <vt:lpstr>省思一</vt:lpstr>
      <vt:lpstr>余華的詮釋-1</vt:lpstr>
      <vt:lpstr>余華的詮釋-2</vt:lpstr>
      <vt:lpstr>觀點與角度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余華《活著》</dc:title>
  <dc:creator>邵承芬</dc:creator>
  <cp:lastModifiedBy>邵承芬</cp:lastModifiedBy>
  <cp:revision>6</cp:revision>
  <dcterms:created xsi:type="dcterms:W3CDTF">2016-09-24T12:01:21Z</dcterms:created>
  <dcterms:modified xsi:type="dcterms:W3CDTF">2016-09-24T13:03:12Z</dcterms:modified>
</cp:coreProperties>
</file>