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</p:sldMasterIdLst>
  <p:notesMasterIdLst>
    <p:notesMasterId r:id="rId30"/>
  </p:notesMasterIdLst>
  <p:handoutMasterIdLst>
    <p:handoutMasterId r:id="rId31"/>
  </p:handoutMasterIdLst>
  <p:sldIdLst>
    <p:sldId id="256" r:id="rId4"/>
    <p:sldId id="274" r:id="rId5"/>
    <p:sldId id="325" r:id="rId6"/>
    <p:sldId id="373" r:id="rId7"/>
    <p:sldId id="372" r:id="rId8"/>
    <p:sldId id="353" r:id="rId9"/>
    <p:sldId id="335" r:id="rId10"/>
    <p:sldId id="357" r:id="rId11"/>
    <p:sldId id="359" r:id="rId12"/>
    <p:sldId id="371" r:id="rId13"/>
    <p:sldId id="352" r:id="rId14"/>
    <p:sldId id="361" r:id="rId15"/>
    <p:sldId id="360" r:id="rId16"/>
    <p:sldId id="363" r:id="rId17"/>
    <p:sldId id="364" r:id="rId18"/>
    <p:sldId id="365" r:id="rId19"/>
    <p:sldId id="366" r:id="rId20"/>
    <p:sldId id="367" r:id="rId21"/>
    <p:sldId id="368" r:id="rId22"/>
    <p:sldId id="369" r:id="rId23"/>
    <p:sldId id="370" r:id="rId24"/>
    <p:sldId id="375" r:id="rId25"/>
    <p:sldId id="374" r:id="rId26"/>
    <p:sldId id="376" r:id="rId27"/>
    <p:sldId id="377" r:id="rId28"/>
    <p:sldId id="308" r:id="rId29"/>
  </p:sldIdLst>
  <p:sldSz cx="9144000" cy="5143500" type="screen16x9"/>
  <p:notesSz cx="6858000" cy="9144000"/>
  <p:embeddedFontLst>
    <p:embeddedFont>
      <p:font typeface="微軟正黑體" pitchFamily="34" charset="-120"/>
      <p:regular r:id="rId32"/>
      <p:bold r:id="rId33"/>
    </p:embeddedFont>
    <p:embeddedFont>
      <p:font typeface="Calibri" pitchFamily="34" charset="0"/>
      <p:regular r:id="rId34"/>
      <p:bold r:id="rId35"/>
      <p:italic r:id="rId36"/>
      <p:boldItalic r:id="rId37"/>
    </p:embeddedFont>
    <p:embeddedFont>
      <p:font typeface="ＭＳ Ｐゴシック" pitchFamily="34" charset="-128"/>
      <p:regular r:id="rId38"/>
    </p:embeddedFont>
    <p:embeddedFont>
      <p:font typeface="Century Gothic" pitchFamily="34" charset="0"/>
      <p:regular r:id="rId39"/>
      <p:bold r:id="rId40"/>
      <p:italic r:id="rId41"/>
      <p:boldItalic r:id="rId42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67119" autoAdjust="0"/>
  </p:normalViewPr>
  <p:slideViewPr>
    <p:cSldViewPr>
      <p:cViewPr>
        <p:scale>
          <a:sx n="75" d="100"/>
          <a:sy n="75" d="100"/>
        </p:scale>
        <p:origin x="-936" y="-342"/>
      </p:cViewPr>
      <p:guideLst>
        <p:guide orient="horz" pos="3117"/>
        <p:guide pos="564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32"/>
    </p:cViewPr>
  </p:sorterViewPr>
  <p:notesViewPr>
    <p:cSldViewPr>
      <p:cViewPr varScale="1">
        <p:scale>
          <a:sx n="87" d="100"/>
          <a:sy n="87" d="100"/>
        </p:scale>
        <p:origin x="-3822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5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081A14-40D4-44A0-AB71-3A42DC7F9F5B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080E3-09C7-4425-A2D9-99F7AD7D040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79052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68B4E-4A61-40C3-A8F0-12B3F306CF63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78518-4C9D-444A-BEB2-6384549688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80350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7348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11451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151377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86239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085400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【</a:t>
            </a:r>
            <a:r>
              <a:rPr lang="zh-TW" altLang="en-US" dirty="0" smtClean="0"/>
              <a:t>真人真事改編</a:t>
            </a:r>
            <a:r>
              <a:rPr lang="en-US" altLang="zh-TW" dirty="0" smtClean="0"/>
              <a:t>】 </a:t>
            </a:r>
            <a:r>
              <a:rPr lang="zh-TW" altLang="en-US" dirty="0" smtClean="0"/>
              <a:t>阿嬤的衛生紙</a:t>
            </a:r>
            <a:r>
              <a:rPr lang="en-US" altLang="zh-TW" dirty="0" smtClean="0"/>
              <a:t>-</a:t>
            </a:r>
            <a:r>
              <a:rPr lang="zh-TW" altLang="en-US" dirty="0" smtClean="0"/>
              <a:t>以</a:t>
            </a:r>
            <a:r>
              <a:rPr lang="en-US" altLang="zh-TW" dirty="0" smtClean="0"/>
              <a:t>3</a:t>
            </a:r>
            <a:r>
              <a:rPr lang="zh-TW" altLang="en-US" dirty="0" smtClean="0"/>
              <a:t>分</a:t>
            </a:r>
            <a:r>
              <a:rPr lang="en-US" altLang="zh-TW" dirty="0" smtClean="0"/>
              <a:t>17</a:t>
            </a:r>
            <a:r>
              <a:rPr lang="zh-TW" altLang="en-US" dirty="0" smtClean="0"/>
              <a:t>秒描述祖孫情感的動人，獲得超過</a:t>
            </a:r>
            <a:r>
              <a:rPr lang="en-US" altLang="zh-TW" dirty="0" smtClean="0"/>
              <a:t>120</a:t>
            </a:r>
            <a:r>
              <a:rPr lang="zh-TW" altLang="en-US" dirty="0" smtClean="0"/>
              <a:t>萬的觀看人次</a:t>
            </a:r>
            <a:endParaRPr lang="en-US" altLang="zh-TW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Samsung GALAXY S5 -</a:t>
            </a:r>
            <a:r>
              <a:rPr lang="zh-TW" altLang="en-US" dirty="0" smtClean="0"/>
              <a:t>以輕快的音樂搭配清晰的智慧型手機功能介紹，勇奪「亞太區十大最成功廣告影片排行榜」第一名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740630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PETRONAS CNY 2014: Young Hearts -</a:t>
            </a:r>
            <a:r>
              <a:rPr lang="zh-TW" altLang="en-US" dirty="0" smtClean="0"/>
              <a:t>馬來西亞國家石油推出，以農曆春節為背景來傳遞童心未泯概念，也在全球華人市場引發討論熱潮，擁有超過</a:t>
            </a:r>
            <a:r>
              <a:rPr lang="en-US" altLang="zh-TW" dirty="0" smtClean="0"/>
              <a:t>240</a:t>
            </a:r>
            <a:r>
              <a:rPr lang="zh-TW" altLang="en-US" dirty="0" smtClean="0"/>
              <a:t>萬的觀看人次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740630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mtClean="0"/>
              <a:t>Most </a:t>
            </a:r>
            <a:r>
              <a:rPr lang="en-US" altLang="zh-TW" dirty="0" smtClean="0"/>
              <a:t>Shocking Second a Day Video -</a:t>
            </a:r>
            <a:r>
              <a:rPr lang="zh-TW" altLang="en-US" dirty="0" smtClean="0"/>
              <a:t>英國兒童救援基金會，累積超過</a:t>
            </a:r>
            <a:r>
              <a:rPr lang="en-US" altLang="zh-TW" dirty="0" smtClean="0"/>
              <a:t>3</a:t>
            </a:r>
            <a:r>
              <a:rPr lang="zh-TW" altLang="en-US" dirty="0" smtClean="0"/>
              <a:t>千萬的觀看人次</a:t>
            </a:r>
            <a:endParaRPr lang="en-US" altLang="zh-TW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誰把全家店長縮小了！？</a:t>
            </a:r>
            <a:r>
              <a:rPr lang="en-US" altLang="zh-TW" dirty="0" smtClean="0"/>
              <a:t>(</a:t>
            </a:r>
            <a:r>
              <a:rPr lang="zh-TW" altLang="en-US" dirty="0" smtClean="0"/>
              <a:t>內含超萌正太，慎入！</a:t>
            </a:r>
            <a:r>
              <a:rPr lang="en-US" altLang="zh-TW" dirty="0" smtClean="0"/>
              <a:t>)》</a:t>
            </a:r>
            <a:r>
              <a:rPr lang="zh-TW" altLang="en-US" dirty="0" smtClean="0"/>
              <a:t> </a:t>
            </a:r>
            <a:r>
              <a:rPr lang="en-US" altLang="zh-TW" dirty="0" smtClean="0"/>
              <a:t>-</a:t>
            </a:r>
            <a:r>
              <a:rPr lang="zh-TW" altLang="en-US" dirty="0" smtClean="0"/>
              <a:t> </a:t>
            </a:r>
            <a:r>
              <a:rPr lang="en-US" altLang="zh-TW" dirty="0" smtClean="0"/>
              <a:t>2014</a:t>
            </a:r>
            <a:r>
              <a:rPr lang="zh-TW" altLang="en-US" dirty="0" smtClean="0"/>
              <a:t> 「台灣五大最成功廣告影片排行榜」第</a:t>
            </a:r>
            <a:r>
              <a:rPr lang="en-US" altLang="zh-TW" dirty="0" smtClean="0"/>
              <a:t>1</a:t>
            </a:r>
            <a:r>
              <a:rPr lang="zh-TW" altLang="en-US" dirty="0" smtClean="0"/>
              <a:t>名，短短一個月已累積超過</a:t>
            </a:r>
            <a:r>
              <a:rPr lang="en-US" altLang="zh-TW" dirty="0" smtClean="0"/>
              <a:t>240</a:t>
            </a:r>
            <a:r>
              <a:rPr lang="zh-TW" altLang="en-US" dirty="0" smtClean="0"/>
              <a:t>萬的觀看人次</a:t>
            </a:r>
          </a:p>
          <a:p>
            <a:endParaRPr lang="en-US" altLang="zh-TW" dirty="0" smtClean="0"/>
          </a:p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74063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09174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播放 </a:t>
            </a:r>
            <a:r>
              <a:rPr lang="en-US" altLang="zh-TW" dirty="0" smtClean="0"/>
              <a:t>- Vodafone Christmas Advert 2014 #</a:t>
            </a:r>
            <a:r>
              <a:rPr lang="en-US" altLang="zh-TW" dirty="0" err="1" smtClean="0"/>
              <a:t>PowerToTheFestive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>
                <a:solidFill>
                  <a:prstClr val="black"/>
                </a:solidFill>
              </a:rPr>
              <a:pPr/>
              <a:t>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4063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74063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邵老師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歷史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李老師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科幻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閔老師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政治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社會</a:t>
            </a:r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74063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74063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74063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09174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baseline="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78518-4C9D-444A-BEB2-638454968814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74063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35926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60597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49645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06333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37736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77920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10528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42901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479478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34836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45132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71975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19177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085451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083908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2014/11/17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36130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2014/11/17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3203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2014/11/17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71843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2014/11/17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32746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2014/11/17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1161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2014/11/17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93294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2014/11/17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4456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68787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2014/11/17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67735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2014/11/17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48896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2014/11/17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15999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2014/11/17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9570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07458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36773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65037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90024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8644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A061-217C-48F1-B8F2-CD015F696D31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60631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FA061-217C-48F1-B8F2-CD015F696D31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98B42-C5B3-43F9-A73D-A47F24E8CCE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0" name="Picture 10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7565" y="-8096"/>
            <a:ext cx="9151565" cy="51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1139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96BD8-6BB8-4E1E-BF02-EF2B3A043CBC}" type="datetimeFigureOut">
              <a:rPr lang="zh-TW" altLang="en-US" smtClean="0"/>
              <a:pPr/>
              <a:t>2014/11/17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F6647-1832-4353-8D44-3220433063A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Rectangle 7"/>
          <p:cNvSpPr/>
          <p:nvPr userDrawn="1"/>
        </p:nvSpPr>
        <p:spPr>
          <a:xfrm>
            <a:off x="107504" y="91462"/>
            <a:ext cx="8928992" cy="49285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15" tIns="34208" rIns="68415" bIns="34208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801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96BD8-6BB8-4E1E-BF02-EF2B3A043CBC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2014/11/17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F6647-1832-4353-8D44-3220433063A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Rectangle 7"/>
          <p:cNvSpPr/>
          <p:nvPr userDrawn="1"/>
        </p:nvSpPr>
        <p:spPr>
          <a:xfrm>
            <a:off x="107504" y="91462"/>
            <a:ext cx="8928992" cy="49285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15" tIns="34208" rIns="68415" bIns="34208"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654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3851920" y="2283718"/>
            <a:ext cx="5112568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剪輯工作坊</a:t>
            </a:r>
            <a:endParaRPr lang="en-US" altLang="zh-TW" sz="4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923928" y="2715766"/>
            <a:ext cx="4752528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繪聲繪影「微」教學</a:t>
            </a:r>
            <a:endParaRPr lang="en-US" altLang="zh-TW" sz="2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4211960" y="4155926"/>
            <a:ext cx="4752528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2000" dirty="0" smtClean="0">
                <a:solidFill>
                  <a:schemeClr val="bg1"/>
                </a:solidFill>
              </a:rPr>
              <a:t>- By 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吳秉融</a:t>
            </a:r>
            <a:r>
              <a:rPr lang="zh-TW" altLang="en-US" sz="2000" dirty="0" smtClean="0">
                <a:solidFill>
                  <a:schemeClr val="bg1"/>
                </a:solidFill>
              </a:rPr>
              <a:t> </a:t>
            </a:r>
            <a:r>
              <a:rPr lang="en-US" altLang="zh-TW" sz="2000" dirty="0" smtClean="0">
                <a:solidFill>
                  <a:schemeClr val="bg1"/>
                </a:solidFill>
              </a:rPr>
              <a:t>Ben Wu (2014/11/15)</a:t>
            </a:r>
            <a:endParaRPr lang="en-US" altLang="zh-TW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www.ece.nccu.edu.tw/img.php?img=140_1e5492d2.png&amp;dir=archi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35646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5346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617131" y="3448106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366026" y="304872"/>
            <a:ext cx="8670470" cy="477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4000" b="1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Next Step</a:t>
            </a:r>
            <a:endParaRPr lang="en-CA" sz="4000" b="1" dirty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366027" y="1870738"/>
            <a:ext cx="2197047" cy="2554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US" altLang="zh-TW" sz="2000" dirty="0" smtClean="0">
                <a:solidFill>
                  <a:srgbClr val="0066FF"/>
                </a:solidFill>
              </a:rPr>
              <a:t>Step</a:t>
            </a:r>
            <a:r>
              <a:rPr lang="en-CA" sz="2000" dirty="0" smtClean="0">
                <a:solidFill>
                  <a:srgbClr val="0066FF"/>
                </a:solidFill>
              </a:rPr>
              <a:t> 1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Step 2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Step 3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Step 4</a:t>
            </a:r>
            <a:endParaRPr lang="en-CA" sz="2000" dirty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Step 5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 smtClean="0">
              <a:solidFill>
                <a:srgbClr val="0066FF"/>
              </a:solidFill>
            </a:endParaRPr>
          </a:p>
        </p:txBody>
      </p:sp>
      <p:cxnSp>
        <p:nvCxnSpPr>
          <p:cNvPr id="9" name="Straight Connector 18"/>
          <p:cNvCxnSpPr/>
          <p:nvPr/>
        </p:nvCxnSpPr>
        <p:spPr bwMode="auto">
          <a:xfrm>
            <a:off x="1804013" y="1923003"/>
            <a:ext cx="0" cy="2502270"/>
          </a:xfrm>
          <a:prstGeom prst="line">
            <a:avLst/>
          </a:prstGeom>
          <a:solidFill>
            <a:srgbClr val="6600A7"/>
          </a:solidFill>
          <a:ln w="19050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 Placeholder 4"/>
          <p:cNvSpPr txBox="1">
            <a:spLocks/>
          </p:cNvSpPr>
          <p:nvPr/>
        </p:nvSpPr>
        <p:spPr bwMode="auto">
          <a:xfrm>
            <a:off x="1920116" y="1870738"/>
            <a:ext cx="5988932" cy="2118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/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專案資料夾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建置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(Video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Picture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Music)</a:t>
            </a:r>
            <a:endParaRPr lang="zh-TW" altLang="en-US" sz="2000" kern="0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照片</a:t>
            </a: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縮圖</a:t>
            </a: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初剪 </a:t>
            </a:r>
            <a:r>
              <a:rPr lang="en-US" altLang="zh-TW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– </a:t>
            </a: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去蕪存菁</a:t>
            </a: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細剪 </a:t>
            </a:r>
            <a:r>
              <a:rPr lang="en-US" altLang="zh-TW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– </a:t>
            </a: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依腳本規劃製作</a:t>
            </a: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先置入音樂，再置入影片</a:t>
            </a:r>
          </a:p>
        </p:txBody>
      </p:sp>
    </p:spTree>
    <p:extLst>
      <p:ext uri="{BB962C8B-B14F-4D97-AF65-F5344CB8AC3E}">
        <p14:creationId xmlns:p14="http://schemas.microsoft.com/office/powerpoint/2010/main" xmlns="" val="284816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4652022" y="2067694"/>
            <a:ext cx="438447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繪聲繪影</a:t>
            </a:r>
            <a:endParaRPr lang="en-US" altLang="zh-TW" sz="5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剪輯</a:t>
            </a:r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軟體的操作</a:t>
            </a:r>
          </a:p>
        </p:txBody>
      </p:sp>
      <p:sp>
        <p:nvSpPr>
          <p:cNvPr id="4" name="Rectangle 9"/>
          <p:cNvSpPr>
            <a:spLocks noChangeAspect="1" noChangeArrowheads="1"/>
          </p:cNvSpPr>
          <p:nvPr/>
        </p:nvSpPr>
        <p:spPr bwMode="auto">
          <a:xfrm>
            <a:off x="2506559" y="1478020"/>
            <a:ext cx="1898200" cy="1898201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339752" y="3055250"/>
            <a:ext cx="2463011" cy="956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700" b="1" kern="900" spc="-60" normalizeH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2pPr>
            <a:lvl3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3pPr>
            <a:lvl4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4pPr>
            <a:lvl5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9pPr>
          </a:lstStyle>
          <a:p>
            <a:r>
              <a:rPr lang="en-US" sz="20600" dirty="0" smtClean="0">
                <a:latin typeface="Century Gothic" panose="020B0502020202020204" pitchFamily="34" charset="0"/>
              </a:rPr>
              <a:t>2</a:t>
            </a:r>
            <a:endParaRPr lang="en-CA" sz="20600" dirty="0">
              <a:latin typeface="Century Gothic" panose="020B0502020202020204" pitchFamily="34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2608336" y="1813617"/>
            <a:ext cx="1769366" cy="34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>
            <a:lvl1pPr marL="227013" indent="-227013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§"/>
              <a:defRPr sz="24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onstantia" pitchFamily="18" charset="0"/>
                <a:ea typeface="ＭＳ Ｐゴシック" pitchFamily="1" charset="-128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Palatino Linotype" pitchFamily="18" charset="0"/>
                <a:ea typeface="ＭＳ Ｐゴシック" pitchFamily="1" charset="-128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</a:defRPr>
            </a:lvl5pPr>
            <a:lvl6pPr marL="25146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9pPr>
          </a:lstStyle>
          <a:p>
            <a:pPr marL="0" indent="0" algn="r">
              <a:lnSpc>
                <a:spcPts val="2000"/>
              </a:lnSpc>
              <a:spcAft>
                <a:spcPts val="0"/>
              </a:spcAft>
              <a:buFont typeface="Wingdings" pitchFamily="2" charset="2"/>
              <a:buNone/>
            </a:pPr>
            <a:r>
              <a:rPr lang="en-CA" sz="1800" dirty="0" smtClean="0">
                <a:solidFill>
                  <a:schemeClr val="bg1"/>
                </a:solidFill>
                <a:latin typeface="+mj-lt"/>
              </a:rPr>
              <a:t>Make</a:t>
            </a:r>
            <a:endParaRPr lang="en-CA" sz="1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3863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859" y="1635646"/>
            <a:ext cx="71247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7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啟動繪聲繪影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軟體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- </a:t>
            </a:r>
            <a:r>
              <a:rPr lang="en-CA" sz="2000" dirty="0" smtClean="0"/>
              <a:t>Corel </a:t>
            </a:r>
            <a:r>
              <a:rPr lang="en-CA" sz="2000" dirty="0" err="1" smtClean="0"/>
              <a:t>VideoStudio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xmlns="" val="4293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2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操作面板介紹</a:t>
            </a:r>
            <a:endParaRPr lang="en-CA" sz="20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5331" y="1478020"/>
            <a:ext cx="5768302" cy="3469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1745331" y="1505422"/>
            <a:ext cx="1004436" cy="2144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1842444" y="1240844"/>
            <a:ext cx="72327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選單列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749767" y="1611871"/>
            <a:ext cx="3139320" cy="108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3732373" y="1325219"/>
            <a:ext cx="126188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各項操作步驟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944871" y="1719883"/>
            <a:ext cx="3562238" cy="1008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7233101" y="2001206"/>
            <a:ext cx="72327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素材庫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944871" y="2708920"/>
            <a:ext cx="3562238" cy="6673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2"/>
          <p:cNvSpPr txBox="1"/>
          <p:nvPr/>
        </p:nvSpPr>
        <p:spPr>
          <a:xfrm>
            <a:off x="6159897" y="2888681"/>
            <a:ext cx="90281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選項面版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791163" y="1813616"/>
            <a:ext cx="2153707" cy="14806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2346757" y="2358663"/>
            <a:ext cx="110799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預覽視窗</a:t>
            </a:r>
            <a:endParaRPr lang="zh-TW" altLang="en-US" b="1" dirty="0"/>
          </a:p>
        </p:txBody>
      </p:sp>
      <p:sp>
        <p:nvSpPr>
          <p:cNvPr id="26" name="矩形 25"/>
          <p:cNvSpPr/>
          <p:nvPr/>
        </p:nvSpPr>
        <p:spPr>
          <a:xfrm>
            <a:off x="1856639" y="3294276"/>
            <a:ext cx="208823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文字方塊 26"/>
          <p:cNvSpPr txBox="1"/>
          <p:nvPr/>
        </p:nvSpPr>
        <p:spPr>
          <a:xfrm>
            <a:off x="1071278" y="3363838"/>
            <a:ext cx="90281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瀏覽面版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745331" y="3625353"/>
            <a:ext cx="4829269" cy="2665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/>
          <p:cNvSpPr txBox="1"/>
          <p:nvPr/>
        </p:nvSpPr>
        <p:spPr>
          <a:xfrm>
            <a:off x="1046453" y="3628198"/>
            <a:ext cx="72327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工具列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856639" y="3891952"/>
            <a:ext cx="5650470" cy="1021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/>
          <p:cNvSpPr txBox="1"/>
          <p:nvPr/>
        </p:nvSpPr>
        <p:spPr>
          <a:xfrm>
            <a:off x="3944871" y="4248697"/>
            <a:ext cx="108234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專案時間軸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7857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2011-04-29_0624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347614"/>
            <a:ext cx="6961579" cy="3140869"/>
          </a:xfrm>
        </p:spPr>
      </p:pic>
      <p:sp>
        <p:nvSpPr>
          <p:cNvPr id="5" name="文字方塊 4"/>
          <p:cNvSpPr txBox="1"/>
          <p:nvPr/>
        </p:nvSpPr>
        <p:spPr>
          <a:xfrm>
            <a:off x="1981099" y="3952676"/>
            <a:ext cx="6130204" cy="923330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選擇上面操作步驟列裡的「</a:t>
            </a:r>
            <a:r>
              <a:rPr lang="zh-TW" altLang="en-US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編輯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」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在選項欄中選擇「</a:t>
            </a:r>
            <a:r>
              <a:rPr lang="zh-TW" altLang="en-US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視訊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」，便會出現軟體內建的背景圖片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將你所想要的背景直接拖曳至影片素材軸上</a:t>
            </a: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9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插入影片</a:t>
            </a:r>
            <a:endParaRPr lang="en-CA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0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 descr="2011-04-29_0642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3270"/>
          <a:stretch>
            <a:fillRect/>
          </a:stretch>
        </p:blipFill>
        <p:spPr>
          <a:xfrm>
            <a:off x="1244759" y="1333773"/>
            <a:ext cx="6700520" cy="3038177"/>
          </a:xfrm>
        </p:spPr>
      </p:pic>
      <p:sp>
        <p:nvSpPr>
          <p:cNvPr id="5" name="文字方塊 4"/>
          <p:cNvSpPr txBox="1"/>
          <p:nvPr/>
        </p:nvSpPr>
        <p:spPr>
          <a:xfrm>
            <a:off x="5004048" y="4024684"/>
            <a:ext cx="3591048" cy="923330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若要插入您自己準備的素材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請點選上方素材庫的開啟視訊檔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選擇您要匯入的影片素材</a:t>
            </a: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8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插入影片</a:t>
            </a:r>
            <a:endParaRPr lang="en-CA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310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2011-04-29_0628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4230" y="1213564"/>
            <a:ext cx="6961579" cy="3140869"/>
          </a:xfrm>
        </p:spPr>
      </p:pic>
      <p:sp>
        <p:nvSpPr>
          <p:cNvPr id="5" name="文字方塊 4"/>
          <p:cNvSpPr txBox="1"/>
          <p:nvPr/>
        </p:nvSpPr>
        <p:spPr>
          <a:xfrm>
            <a:off x="1979713" y="3819693"/>
            <a:ext cx="6130204" cy="1200329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點選要編輯的影片片段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拖曳指標至要剪輯的時間段落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再點選瀏覽面版左方「剪刀圖示」，就會將影片切割成兩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段，再將不要的那段影片上按右鍵刪除即可</a:t>
            </a: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7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剪輯影片長短</a:t>
            </a:r>
            <a:endParaRPr lang="en-CA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433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411760" y="3579862"/>
            <a:ext cx="4514377" cy="646331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點選要編輯的影片片段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拖曳影片結尾處黃色線至想要的時間段落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內容版面配置區 6" descr="2011-04-29_06311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51720" y="1779662"/>
            <a:ext cx="5429250" cy="1657350"/>
          </a:xfrm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8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剪輯影片長短</a:t>
            </a:r>
            <a:endParaRPr lang="en-CA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883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內容版面配置區 9" descr="2011-04-29_06365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66805" y="1447105"/>
            <a:ext cx="6961579" cy="3140869"/>
          </a:xfrm>
        </p:spPr>
      </p:pic>
      <p:sp>
        <p:nvSpPr>
          <p:cNvPr id="5" name="文字方塊 4"/>
          <p:cNvSpPr txBox="1"/>
          <p:nvPr/>
        </p:nvSpPr>
        <p:spPr>
          <a:xfrm>
            <a:off x="3444455" y="3809727"/>
            <a:ext cx="4570482" cy="1200329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點選「</a:t>
            </a:r>
            <a:r>
              <a:rPr lang="zh-TW" altLang="en-US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標題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」，再把時間軸拉到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你要加入文字的地方，接著畫面會出現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「連按兩下此處以新增標題」，點兩下再輸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入你要的標題或文字。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7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編輯標題、文字</a:t>
            </a:r>
          </a:p>
        </p:txBody>
      </p:sp>
    </p:spTree>
    <p:extLst>
      <p:ext uri="{BB962C8B-B14F-4D97-AF65-F5344CB8AC3E}">
        <p14:creationId xmlns:p14="http://schemas.microsoft.com/office/powerpoint/2010/main" xmlns="" val="226989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 descr="2011-04-29_0638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4230" y="1533536"/>
            <a:ext cx="6961579" cy="3140869"/>
          </a:xfrm>
        </p:spPr>
      </p:pic>
      <p:sp>
        <p:nvSpPr>
          <p:cNvPr id="5" name="文字方塊 4"/>
          <p:cNvSpPr txBox="1"/>
          <p:nvPr/>
        </p:nvSpPr>
        <p:spPr>
          <a:xfrm>
            <a:off x="4067944" y="4301683"/>
            <a:ext cx="4570482" cy="646331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想加入的文字是動態的，則先選擇右邊動態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的範例，再照上述的步驟輸入文字即可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10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編輯標題、文字</a:t>
            </a:r>
          </a:p>
        </p:txBody>
      </p:sp>
    </p:spTree>
    <p:extLst>
      <p:ext uri="{BB962C8B-B14F-4D97-AF65-F5344CB8AC3E}">
        <p14:creationId xmlns:p14="http://schemas.microsoft.com/office/powerpoint/2010/main" xmlns="" val="310817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617131" y="3448106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366026" y="304872"/>
            <a:ext cx="8670470" cy="477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4000" b="1" dirty="0" smtClean="0">
                <a:solidFill>
                  <a:srgbClr val="0066FF"/>
                </a:solidFill>
              </a:rPr>
              <a:t>Outline</a:t>
            </a:r>
            <a:endParaRPr lang="en-CA" sz="4000" b="1" dirty="0">
              <a:solidFill>
                <a:srgbClr val="0066FF"/>
              </a:solidFill>
            </a:endParaRP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366027" y="1870738"/>
            <a:ext cx="2197047" cy="2554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Section 1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Section 2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sz="2000" dirty="0" smtClean="0">
                <a:solidFill>
                  <a:srgbClr val="0066FF"/>
                </a:solidFill>
              </a:rPr>
              <a:t>Section 3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 smtClean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sz="2000" dirty="0" smtClean="0">
              <a:solidFill>
                <a:srgbClr val="0066FF"/>
              </a:solidFill>
            </a:endParaRPr>
          </a:p>
        </p:txBody>
      </p:sp>
      <p:cxnSp>
        <p:nvCxnSpPr>
          <p:cNvPr id="9" name="Straight Connector 18"/>
          <p:cNvCxnSpPr/>
          <p:nvPr/>
        </p:nvCxnSpPr>
        <p:spPr bwMode="auto">
          <a:xfrm>
            <a:off x="1804013" y="1923003"/>
            <a:ext cx="0" cy="2502270"/>
          </a:xfrm>
          <a:prstGeom prst="line">
            <a:avLst/>
          </a:prstGeom>
          <a:solidFill>
            <a:srgbClr val="6600A7"/>
          </a:solidFill>
          <a:ln w="19050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 Placeholder 4"/>
          <p:cNvSpPr txBox="1">
            <a:spLocks/>
          </p:cNvSpPr>
          <p:nvPr/>
        </p:nvSpPr>
        <p:spPr bwMode="auto">
          <a:xfrm>
            <a:off x="1920116" y="1870738"/>
            <a:ext cx="5988932" cy="2554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/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1" charset="-128"/>
              </a:rPr>
              <a:t>什麼是廣告？</a:t>
            </a:r>
            <a:endParaRPr lang="en-US" altLang="zh-TW" sz="2000" kern="0" dirty="0" smtClean="0">
              <a:solidFill>
                <a:schemeClr val="bg1">
                  <a:lumMod val="50000"/>
                </a:schemeClr>
              </a:solidFill>
              <a:latin typeface="+mj-lt"/>
              <a:ea typeface="ＭＳ Ｐゴシック" pitchFamily="1" charset="-128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1" charset="-128"/>
              </a:rPr>
              <a:t>影片剪輯事前準備</a:t>
            </a:r>
            <a:endParaRPr lang="en-US" altLang="zh-TW" sz="2000" kern="0" dirty="0" smtClean="0">
              <a:solidFill>
                <a:schemeClr val="bg1">
                  <a:lumMod val="50000"/>
                </a:schemeClr>
              </a:solidFill>
              <a:latin typeface="+mj-lt"/>
              <a:ea typeface="ＭＳ Ｐゴシック" pitchFamily="1" charset="-128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1" charset="-128"/>
              </a:rPr>
              <a:t>繪聲繪影</a:t>
            </a:r>
            <a:r>
              <a:rPr lang="zh-TW" altLang="en-US" sz="2000" kern="0" dirty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1" charset="-128"/>
              </a:rPr>
              <a:t>剪輯軟體</a:t>
            </a: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1" charset="-128"/>
              </a:rPr>
              <a:t>的操作</a:t>
            </a:r>
            <a:endParaRPr lang="en-CA" sz="2000" kern="0" dirty="0">
              <a:solidFill>
                <a:schemeClr val="bg1">
                  <a:lumMod val="50000"/>
                </a:schemeClr>
              </a:solidFill>
              <a:latin typeface="+mj-lt"/>
              <a:ea typeface="ＭＳ Ｐゴシック" pitchFamily="1" charset="-128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endParaRPr lang="en-CA" sz="2000" b="0" kern="0" dirty="0" smtClean="0">
              <a:solidFill>
                <a:schemeClr val="bg1">
                  <a:lumMod val="50000"/>
                </a:schemeClr>
              </a:solidFill>
              <a:latin typeface="+mj-lt"/>
              <a:ea typeface="ＭＳ Ｐゴシック" pitchFamily="1" charset="-128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endParaRPr lang="en-CA" sz="2000" kern="0" dirty="0">
              <a:solidFill>
                <a:schemeClr val="bg1">
                  <a:lumMod val="50000"/>
                </a:schemeClr>
              </a:solidFill>
              <a:latin typeface="+mj-lt"/>
              <a:ea typeface="ＭＳ Ｐゴシック" pitchFamily="1" charset="-128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endParaRPr lang="en-CA" sz="2000" b="0" kern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8869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7" descr="2011-04-29_06470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14230" y="1663129"/>
            <a:ext cx="6961579" cy="3140869"/>
          </a:xfrm>
        </p:spPr>
      </p:pic>
      <p:sp>
        <p:nvSpPr>
          <p:cNvPr id="5" name="文字方塊 4"/>
          <p:cNvSpPr txBox="1"/>
          <p:nvPr/>
        </p:nvSpPr>
        <p:spPr>
          <a:xfrm>
            <a:off x="4067944" y="3597864"/>
            <a:ext cx="4745210" cy="923330"/>
          </a:xfrm>
          <a:prstGeom prst="rect">
            <a:avLst/>
          </a:prstGeom>
          <a:solidFill>
            <a:srgbClr val="0066FF"/>
          </a:solidFill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選擇「特效」</a:t>
            </a: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再選擇自己喜歡的特效拖曳到時間軌上，影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片和影片中間的地方即可</a:t>
            </a:r>
            <a:endParaRPr lang="en-US" altLang="zh-TW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53222" y="1779662"/>
            <a:ext cx="504056" cy="1620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10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轉場特效</a:t>
            </a:r>
          </a:p>
        </p:txBody>
      </p:sp>
    </p:spTree>
    <p:extLst>
      <p:ext uri="{BB962C8B-B14F-4D97-AF65-F5344CB8AC3E}">
        <p14:creationId xmlns:p14="http://schemas.microsoft.com/office/powerpoint/2010/main" xmlns="" val="56617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843809" y="3489852"/>
            <a:ext cx="58993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</a:rPr>
              <a:t>選擇「建立視訊檔」之後，會出現圖片上的選項，再選</a:t>
            </a:r>
            <a:endParaRPr lang="en-US" altLang="zh-TW" dirty="0" smtClean="0">
              <a:solidFill>
                <a:schemeClr val="bg1"/>
              </a:solidFill>
            </a:endParaRPr>
          </a:p>
          <a:p>
            <a:pPr defTabSz="912813">
              <a:spcBef>
                <a:spcPct val="0"/>
              </a:spcBef>
            </a:pPr>
            <a:r>
              <a:rPr lang="zh-TW" altLang="en-US" dirty="0" smtClean="0">
                <a:solidFill>
                  <a:schemeClr val="bg1"/>
                </a:solidFill>
              </a:rPr>
              <a:t>取「</a:t>
            </a:r>
            <a:r>
              <a:rPr lang="en-US" altLang="zh-TW" dirty="0" smtClean="0">
                <a:solidFill>
                  <a:schemeClr val="bg1"/>
                </a:solidFill>
              </a:rPr>
              <a:t>DVD/VCD/SVCD/MPGE</a:t>
            </a:r>
            <a:r>
              <a:rPr lang="zh-TW" altLang="en-US" dirty="0" smtClean="0">
                <a:solidFill>
                  <a:schemeClr val="bg1"/>
                </a:solidFill>
              </a:rPr>
              <a:t>」中的「</a:t>
            </a:r>
            <a:r>
              <a:rPr lang="en-US" altLang="zh-TW" dirty="0" smtClean="0">
                <a:solidFill>
                  <a:schemeClr val="bg1"/>
                </a:solidFill>
              </a:rPr>
              <a:t>NTSC MPGE2</a:t>
            </a:r>
            <a:r>
              <a:rPr lang="zh-TW" altLang="en-US" dirty="0" smtClean="0">
                <a:solidFill>
                  <a:schemeClr val="bg1"/>
                </a:solidFill>
              </a:rPr>
              <a:t> 」</a:t>
            </a:r>
            <a:endParaRPr lang="en-US" altLang="zh-TW" dirty="0" smtClean="0">
              <a:solidFill>
                <a:schemeClr val="bg1"/>
              </a:solidFill>
            </a:endParaRPr>
          </a:p>
          <a:p>
            <a:pPr defTabSz="912813">
              <a:spcBef>
                <a:spcPct val="0"/>
              </a:spcBef>
            </a:pPr>
            <a:r>
              <a:rPr lang="en-US" altLang="zh-TW" dirty="0" smtClean="0">
                <a:solidFill>
                  <a:schemeClr val="bg1"/>
                </a:solidFill>
              </a:rPr>
              <a:t>(720x480,29.97fps)</a:t>
            </a:r>
            <a:r>
              <a:rPr lang="zh-TW" altLang="en-US" dirty="0" smtClean="0">
                <a:solidFill>
                  <a:schemeClr val="bg1"/>
                </a:solidFill>
              </a:rPr>
              <a:t>即可</a:t>
            </a:r>
            <a:endParaRPr lang="en-US" altLang="zh-TW" dirty="0" smtClean="0">
              <a:solidFill>
                <a:schemeClr val="bg1"/>
              </a:solidFill>
            </a:endParaRPr>
          </a:p>
        </p:txBody>
      </p:sp>
      <p:pic>
        <p:nvPicPr>
          <p:cNvPr id="10" name="內容版面配置區 9" descr="2011-04-29_06510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691680" y="1707654"/>
            <a:ext cx="6230209" cy="3140869"/>
          </a:xfrm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繪聲繪影剪輯軟體的操作</a:t>
            </a:r>
          </a:p>
        </p:txBody>
      </p:sp>
      <p:sp>
        <p:nvSpPr>
          <p:cNvPr id="7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影片輸出</a:t>
            </a:r>
          </a:p>
        </p:txBody>
      </p:sp>
    </p:spTree>
    <p:extLst>
      <p:ext uri="{BB962C8B-B14F-4D97-AF65-F5344CB8AC3E}">
        <p14:creationId xmlns:p14="http://schemas.microsoft.com/office/powerpoint/2010/main" xmlns="" val="100742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2123728" y="1923678"/>
            <a:ext cx="6192688" cy="1308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近兩年來 </a:t>
            </a:r>
            <a:r>
              <a:rPr lang="en-US" altLang="zh-TW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ADs </a:t>
            </a: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三大</a:t>
            </a:r>
            <a:r>
              <a:rPr lang="zh-TW" altLang="en-US" sz="3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趨勢</a:t>
            </a:r>
          </a:p>
        </p:txBody>
      </p:sp>
    </p:spTree>
    <p:extLst>
      <p:ext uri="{BB962C8B-B14F-4D97-AF65-F5344CB8AC3E}">
        <p14:creationId xmlns:p14="http://schemas.microsoft.com/office/powerpoint/2010/main" xmlns="" val="3277094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>
            <a:off x="107504" y="1491630"/>
            <a:ext cx="8928992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500" b="1" dirty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廣告不只是廣告</a:t>
            </a:r>
          </a:p>
        </p:txBody>
      </p:sp>
    </p:spTree>
    <p:extLst>
      <p:ext uri="{BB962C8B-B14F-4D97-AF65-F5344CB8AC3E}">
        <p14:creationId xmlns:p14="http://schemas.microsoft.com/office/powerpoint/2010/main" xmlns="" val="117221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>
            <a:off x="107504" y="1491630"/>
            <a:ext cx="8928992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500" b="1" dirty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在地廣告也有跨國影響力</a:t>
            </a:r>
          </a:p>
        </p:txBody>
      </p:sp>
    </p:spTree>
    <p:extLst>
      <p:ext uri="{BB962C8B-B14F-4D97-AF65-F5344CB8AC3E}">
        <p14:creationId xmlns:p14="http://schemas.microsoft.com/office/powerpoint/2010/main" xmlns="" val="454661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>
            <a:off x="107504" y="1491630"/>
            <a:ext cx="8928992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500" b="1" dirty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YouTube</a:t>
            </a:r>
            <a:r>
              <a:rPr lang="zh-TW" altLang="en-US" sz="3500" b="1" dirty="0" smtClean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endParaRPr lang="en-US" altLang="zh-TW" sz="3500" b="1" dirty="0" smtClean="0">
              <a:solidFill>
                <a:srgbClr val="00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500" b="1" dirty="0" smtClean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廣告</a:t>
            </a:r>
            <a:r>
              <a:rPr lang="zh-TW" altLang="en-US" sz="3500" b="1" dirty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影片觀看次數與熱門影片不相上下</a:t>
            </a:r>
          </a:p>
        </p:txBody>
      </p:sp>
    </p:spTree>
    <p:extLst>
      <p:ext uri="{BB962C8B-B14F-4D97-AF65-F5344CB8AC3E}">
        <p14:creationId xmlns:p14="http://schemas.microsoft.com/office/powerpoint/2010/main" xmlns="" val="4229465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485148" y="2067694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5400" dirty="0" smtClean="0">
                <a:solidFill>
                  <a:schemeClr val="bg1"/>
                </a:solidFill>
              </a:rPr>
              <a:t>Thank You</a:t>
            </a:r>
            <a:endParaRPr lang="zh-TW" alt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804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4652022" y="2067694"/>
            <a:ext cx="4600498" cy="1308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什麼是廣告？</a:t>
            </a:r>
          </a:p>
        </p:txBody>
      </p:sp>
      <p:sp>
        <p:nvSpPr>
          <p:cNvPr id="4" name="Rectangle 9"/>
          <p:cNvSpPr>
            <a:spLocks noChangeAspect="1" noChangeArrowheads="1"/>
          </p:cNvSpPr>
          <p:nvPr/>
        </p:nvSpPr>
        <p:spPr bwMode="auto">
          <a:xfrm>
            <a:off x="2506559" y="1478020"/>
            <a:ext cx="1898200" cy="1898201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189011" y="3026663"/>
            <a:ext cx="2463011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700" b="1" kern="900" spc="-60" normalizeH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2pPr>
            <a:lvl3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3pPr>
            <a:lvl4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4pPr>
            <a:lvl5pPr algn="l" rtl="0" eaLnBrk="0" fontAlgn="base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entury Gothic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entury Gothic" pitchFamily="34" charset="0"/>
              </a:defRPr>
            </a:lvl9pPr>
          </a:lstStyle>
          <a:p>
            <a:r>
              <a:rPr lang="en-US" sz="20600" dirty="0" smtClean="0">
                <a:latin typeface="Century Gothic" panose="020B0502020202020204" pitchFamily="34" charset="0"/>
              </a:rPr>
              <a:t>1</a:t>
            </a:r>
            <a:endParaRPr lang="en-CA" sz="20600" dirty="0">
              <a:latin typeface="Century Gothic" panose="020B0502020202020204" pitchFamily="34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2608336" y="1813617"/>
            <a:ext cx="1769366" cy="34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>
            <a:lvl1pPr marL="227013" indent="-227013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§"/>
              <a:defRPr sz="24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onstantia" pitchFamily="18" charset="0"/>
                <a:ea typeface="ＭＳ Ｐゴシック" pitchFamily="1" charset="-128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Palatino Linotype" pitchFamily="18" charset="0"/>
                <a:ea typeface="ＭＳ Ｐゴシック" pitchFamily="1" charset="-128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Georgia" pitchFamily="18" charset="0"/>
              <a:buChar char="–"/>
              <a:defRPr sz="2000" b="0">
                <a:solidFill>
                  <a:schemeClr val="tx2"/>
                </a:solidFill>
                <a:latin typeface="Cambria" pitchFamily="18" charset="0"/>
                <a:ea typeface="ＭＳ Ｐゴシック" pitchFamily="1" charset="-128"/>
              </a:defRPr>
            </a:lvl5pPr>
            <a:lvl6pPr marL="25146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5000"/>
              </a:spcBef>
              <a:spcAft>
                <a:spcPct val="0"/>
              </a:spcAft>
              <a:buChar char="»"/>
              <a:defRPr>
                <a:solidFill>
                  <a:srgbClr val="666666"/>
                </a:solidFill>
                <a:latin typeface="+mn-lt"/>
                <a:ea typeface="+mn-ea"/>
              </a:defRPr>
            </a:lvl9pPr>
          </a:lstStyle>
          <a:p>
            <a:pPr marL="0" indent="0" algn="r">
              <a:lnSpc>
                <a:spcPts val="2000"/>
              </a:lnSpc>
              <a:spcAft>
                <a:spcPts val="0"/>
              </a:spcAft>
              <a:buFont typeface="Wingdings" pitchFamily="2" charset="2"/>
              <a:buNone/>
            </a:pPr>
            <a:r>
              <a:rPr lang="en-US" altLang="zh-TW" sz="1800" dirty="0" smtClean="0">
                <a:solidFill>
                  <a:schemeClr val="bg1"/>
                </a:solidFill>
                <a:latin typeface="+mj-lt"/>
              </a:rPr>
              <a:t>WHAT</a:t>
            </a:r>
            <a:endParaRPr lang="en-CA" sz="1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7740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2339752" y="2067694"/>
            <a:ext cx="6912768" cy="1308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能讓人記住</a:t>
            </a: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的事並生活</a:t>
            </a:r>
            <a:r>
              <a:rPr lang="zh-TW" altLang="en-US" sz="3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連結的</a:t>
            </a:r>
            <a:r>
              <a:rPr lang="zh-TW" altLang="en-US" sz="5000" b="1" u="sng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「觸媒」</a:t>
            </a:r>
          </a:p>
        </p:txBody>
      </p:sp>
    </p:spTree>
    <p:extLst>
      <p:ext uri="{BB962C8B-B14F-4D97-AF65-F5344CB8AC3E}">
        <p14:creationId xmlns:p14="http://schemas.microsoft.com/office/powerpoint/2010/main" xmlns="" val="3054935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0"/>
          <p:cNvSpPr txBox="1">
            <a:spLocks/>
          </p:cNvSpPr>
          <p:nvPr/>
        </p:nvSpPr>
        <p:spPr>
          <a:xfrm>
            <a:off x="1451739" y="2845608"/>
            <a:ext cx="2541869" cy="4363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000" dirty="0" smtClean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群眾</a:t>
            </a:r>
            <a:r>
              <a:rPr lang="zh-TW" altLang="en-US" sz="2000" dirty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期望看得的</a:t>
            </a:r>
            <a:r>
              <a:rPr lang="zh-TW" altLang="en-US" sz="2000" dirty="0" smtClean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資訊</a:t>
            </a:r>
            <a:endParaRPr lang="zh-TW" altLang="en-US" sz="2000" dirty="0">
              <a:solidFill>
                <a:prstClr val="black">
                  <a:tint val="7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橢圓 1"/>
          <p:cNvSpPr/>
          <p:nvPr/>
        </p:nvSpPr>
        <p:spPr>
          <a:xfrm>
            <a:off x="1750566" y="915566"/>
            <a:ext cx="1944216" cy="194421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群眾目標</a:t>
            </a:r>
            <a:endParaRPr lang="zh-TW" altLang="en-US" sz="3600" b="1" dirty="0">
              <a:solidFill>
                <a:schemeClr val="bg1"/>
              </a:solidFill>
            </a:endParaRPr>
          </a:p>
        </p:txBody>
      </p:sp>
      <p:sp>
        <p:nvSpPr>
          <p:cNvPr id="6" name="橢圓 5"/>
          <p:cNvSpPr/>
          <p:nvPr/>
        </p:nvSpPr>
        <p:spPr>
          <a:xfrm>
            <a:off x="5589314" y="915566"/>
            <a:ext cx="1944216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Your</a:t>
            </a:r>
          </a:p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Message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4016734" y="1391444"/>
            <a:ext cx="1250628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000" dirty="0" smtClean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使用</a:t>
            </a:r>
            <a:r>
              <a:rPr lang="zh-TW" altLang="en-US" sz="2000" dirty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語言</a:t>
            </a: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5148211" y="2845608"/>
            <a:ext cx="2826421" cy="4363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000" dirty="0" smtClean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為</a:t>
            </a:r>
            <a:r>
              <a:rPr lang="zh-TW" altLang="en-US" sz="2000" dirty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滿足群眾期望的</a:t>
            </a:r>
            <a:r>
              <a:rPr lang="zh-TW" altLang="en-US" sz="2000" dirty="0" smtClean="0">
                <a:solidFill>
                  <a:prstClr val="black">
                    <a:tint val="7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資訊</a:t>
            </a:r>
            <a:endParaRPr lang="zh-TW" altLang="en-US" sz="2000" dirty="0">
              <a:solidFill>
                <a:prstClr val="black">
                  <a:tint val="7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4" name="直線單箭頭接點 3"/>
          <p:cNvCxnSpPr>
            <a:stCxn id="2" idx="6"/>
            <a:endCxn id="6" idx="2"/>
          </p:cNvCxnSpPr>
          <p:nvPr/>
        </p:nvCxnSpPr>
        <p:spPr>
          <a:xfrm>
            <a:off x="3694782" y="1887674"/>
            <a:ext cx="1894532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群組 17"/>
          <p:cNvGrpSpPr/>
          <p:nvPr/>
        </p:nvGrpSpPr>
        <p:grpSpPr>
          <a:xfrm>
            <a:off x="3274938" y="2690377"/>
            <a:ext cx="3672408" cy="2314568"/>
            <a:chOff x="3274938" y="3133215"/>
            <a:chExt cx="3672408" cy="2314568"/>
          </a:xfrm>
        </p:grpSpPr>
        <p:sp>
          <p:nvSpPr>
            <p:cNvPr id="12" name="矩形 11"/>
            <p:cNvSpPr/>
            <p:nvPr/>
          </p:nvSpPr>
          <p:spPr>
            <a:xfrm>
              <a:off x="3274938" y="3724747"/>
              <a:ext cx="2931931" cy="115728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標題 1"/>
            <p:cNvSpPr txBox="1">
              <a:spLocks/>
            </p:cNvSpPr>
            <p:nvPr/>
          </p:nvSpPr>
          <p:spPr>
            <a:xfrm>
              <a:off x="4015415" y="3133215"/>
              <a:ext cx="2931931" cy="231456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altLang="zh-TW" sz="1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AD</a:t>
              </a:r>
              <a:endParaRPr lang="en-US" altLang="zh-TW" sz="1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cxnSp>
        <p:nvCxnSpPr>
          <p:cNvPr id="11" name="直線單箭頭接點 10"/>
          <p:cNvCxnSpPr/>
          <p:nvPr/>
        </p:nvCxnSpPr>
        <p:spPr>
          <a:xfrm>
            <a:off x="4642048" y="1887674"/>
            <a:ext cx="0" cy="139423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66681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 animBg="1"/>
      <p:bldP spid="6" grpId="0" animBg="1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/>
          <p:cNvGrpSpPr/>
          <p:nvPr/>
        </p:nvGrpSpPr>
        <p:grpSpPr>
          <a:xfrm>
            <a:off x="164773" y="1491630"/>
            <a:ext cx="2463011" cy="2506048"/>
            <a:chOff x="3300537" y="1967733"/>
            <a:chExt cx="2463011" cy="2506048"/>
          </a:xfrm>
        </p:grpSpPr>
        <p:sp>
          <p:nvSpPr>
            <p:cNvPr id="17" name="Rectangle 9"/>
            <p:cNvSpPr>
              <a:spLocks noChangeAspect="1" noChangeArrowheads="1"/>
            </p:cNvSpPr>
            <p:nvPr/>
          </p:nvSpPr>
          <p:spPr bwMode="auto">
            <a:xfrm>
              <a:off x="3588063" y="1967733"/>
              <a:ext cx="1898200" cy="1898201"/>
            </a:xfrm>
            <a:prstGeom prst="rect">
              <a:avLst/>
            </a:prstGeom>
            <a:solidFill>
              <a:srgbClr val="0066FF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itle 1"/>
            <p:cNvSpPr txBox="1">
              <a:spLocks/>
            </p:cNvSpPr>
            <p:nvPr/>
          </p:nvSpPr>
          <p:spPr bwMode="auto">
            <a:xfrm>
              <a:off x="3300537" y="3525520"/>
              <a:ext cx="2463011" cy="948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29" tIns="45714" rIns="91429" bIns="45714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eaLnBrk="0" fontAlgn="base" hangingPunct="0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700" b="1" kern="900" spc="-60" normalizeH="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2pPr>
              <a:lvl3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3pPr>
              <a:lvl4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4pPr>
              <a:lvl5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5pPr>
              <a:lvl6pPr marL="4572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6pPr>
              <a:lvl7pPr marL="9144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7pPr>
              <a:lvl8pPr marL="13716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8pPr>
              <a:lvl9pPr marL="18288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9pPr>
            </a:lstStyle>
            <a:p>
              <a:r>
                <a:rPr lang="en-US" sz="20300" dirty="0" smtClean="0">
                  <a:latin typeface="Century Gothic" panose="020B0502020202020204" pitchFamily="34" charset="0"/>
                </a:rPr>
                <a:t>1</a:t>
              </a:r>
              <a:endParaRPr lang="en-CA" sz="20300" dirty="0">
                <a:latin typeface="Century Gothic" panose="020B0502020202020204" pitchFamily="34" charset="0"/>
              </a:endParaRPr>
            </a:p>
          </p:txBody>
        </p:sp>
        <p:sp>
          <p:nvSpPr>
            <p:cNvPr id="20" name="Text Placeholder 2"/>
            <p:cNvSpPr txBox="1">
              <a:spLocks/>
            </p:cNvSpPr>
            <p:nvPr/>
          </p:nvSpPr>
          <p:spPr bwMode="auto">
            <a:xfrm>
              <a:off x="3387284" y="2303330"/>
              <a:ext cx="2093476" cy="348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29" tIns="45714" rIns="91429" bIns="45714" numCol="1" anchor="t" anchorCtr="0" compatLnSpc="1">
              <a:prstTxWarp prst="textNoShape">
                <a:avLst/>
              </a:prstTxWarp>
              <a:spAutoFit/>
            </a:bodyPr>
            <a:lstStyle>
              <a:lvl1pPr marL="227013" indent="-227013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Wingdings" pitchFamily="2" charset="2"/>
                <a:buChar char="§"/>
                <a:defRPr sz="2400" b="0">
                  <a:solidFill>
                    <a:schemeClr val="tx2"/>
                  </a:solidFill>
                  <a:latin typeface="Cambria" pitchFamily="18" charset="0"/>
                  <a:ea typeface="ＭＳ Ｐゴシック" pitchFamily="1" charset="-128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Cambria" pitchFamily="18" charset="0"/>
                  <a:ea typeface="ＭＳ Ｐゴシック" pitchFamily="1" charset="-128"/>
                </a:defRPr>
              </a:lvl2pPr>
              <a:lvl3pPr marL="1143000" indent="-22860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Constantia" pitchFamily="18" charset="0"/>
                  <a:ea typeface="ＭＳ Ｐゴシック" pitchFamily="1" charset="-128"/>
                </a:defRPr>
              </a:lvl3pPr>
              <a:lvl4pPr marL="1600200" indent="-22860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Palatino Linotype" pitchFamily="18" charset="0"/>
                  <a:ea typeface="ＭＳ Ｐゴシック" pitchFamily="1" charset="-128"/>
                </a:defRPr>
              </a:lvl4pPr>
              <a:lvl5pPr marL="2057400" indent="-228600" algn="l" rtl="0" eaLnBrk="0" fontAlgn="base" hangingPunct="0">
                <a:spcBef>
                  <a:spcPct val="0"/>
                </a:spcBef>
                <a:spcAft>
                  <a:spcPct val="40000"/>
                </a:spcAft>
                <a:buClr>
                  <a:schemeClr val="bg2"/>
                </a:buClr>
                <a:buFont typeface="Georgia" pitchFamily="18" charset="0"/>
                <a:buChar char="–"/>
                <a:defRPr sz="2000" b="0">
                  <a:solidFill>
                    <a:schemeClr val="tx2"/>
                  </a:solidFill>
                  <a:latin typeface="Cambria" pitchFamily="18" charset="0"/>
                  <a:ea typeface="ＭＳ Ｐゴシック" pitchFamily="1" charset="-128"/>
                </a:defRPr>
              </a:lvl5pPr>
              <a:lvl6pPr marL="25146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6pPr>
              <a:lvl7pPr marL="29718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7pPr>
              <a:lvl8pPr marL="34290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8pPr>
              <a:lvl9pPr marL="3886200" indent="-228600" algn="l" rtl="0" fontAlgn="base">
                <a:spcBef>
                  <a:spcPct val="25000"/>
                </a:spcBef>
                <a:spcAft>
                  <a:spcPct val="0"/>
                </a:spcAft>
                <a:buChar char="»"/>
                <a:defRPr>
                  <a:solidFill>
                    <a:srgbClr val="666666"/>
                  </a:solidFill>
                  <a:latin typeface="+mn-lt"/>
                  <a:ea typeface="+mn-ea"/>
                </a:defRPr>
              </a:lvl9pPr>
            </a:lstStyle>
            <a:p>
              <a:pPr marL="0" indent="0" algn="r">
                <a:lnSpc>
                  <a:spcPts val="2000"/>
                </a:lnSpc>
                <a:spcAft>
                  <a:spcPts val="0"/>
                </a:spcAft>
                <a:buNone/>
              </a:pPr>
              <a:r>
                <a:rPr lang="en-CA" altLang="zh-TW" sz="1800" dirty="0" smtClean="0">
                  <a:solidFill>
                    <a:schemeClr val="bg1"/>
                  </a:solidFill>
                  <a:latin typeface="+mj-lt"/>
                </a:rPr>
                <a:t>Study By</a:t>
              </a:r>
              <a:endParaRPr lang="en-CA" altLang="zh-TW" sz="18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影片剪輯事前準備</a:t>
            </a:r>
            <a:endParaRPr lang="en-US" altLang="zh-TW" sz="4000" b="1" dirty="0">
              <a:solidFill>
                <a:srgbClr val="0066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2504214" y="1477625"/>
            <a:ext cx="2197047" cy="2554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US" altLang="zh-TW" sz="2000" dirty="0" smtClean="0">
                <a:solidFill>
                  <a:srgbClr val="0066FF"/>
                </a:solidFill>
              </a:rPr>
              <a:t>S</a:t>
            </a:r>
            <a:r>
              <a:rPr lang="en-CA" altLang="zh-TW" sz="2000" dirty="0" err="1" smtClean="0">
                <a:solidFill>
                  <a:srgbClr val="0066FF"/>
                </a:solidFill>
              </a:rPr>
              <a:t>ection</a:t>
            </a:r>
            <a:r>
              <a:rPr lang="en-US" altLang="zh-TW" sz="2000" dirty="0" smtClean="0">
                <a:solidFill>
                  <a:srgbClr val="0066FF"/>
                </a:solidFill>
              </a:rPr>
              <a:t> 1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altLang="zh-TW" sz="2000" dirty="0" smtClean="0">
                <a:solidFill>
                  <a:srgbClr val="0066FF"/>
                </a:solidFill>
              </a:rPr>
              <a:t>Section</a:t>
            </a:r>
            <a:r>
              <a:rPr lang="en-CA" sz="2000" dirty="0" smtClean="0">
                <a:solidFill>
                  <a:srgbClr val="0066FF"/>
                </a:solidFill>
              </a:rPr>
              <a:t> 2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r>
              <a:rPr lang="en-CA" altLang="zh-TW" sz="2000" dirty="0" smtClean="0">
                <a:solidFill>
                  <a:srgbClr val="0066FF"/>
                </a:solidFill>
              </a:rPr>
              <a:t>Section</a:t>
            </a:r>
            <a:r>
              <a:rPr lang="en-CA" sz="2000" dirty="0" smtClean="0">
                <a:solidFill>
                  <a:srgbClr val="0066FF"/>
                </a:solidFill>
              </a:rPr>
              <a:t> 3</a:t>
            </a: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altLang="zh-TW" sz="2000" dirty="0" smtClean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altLang="zh-TW" sz="2000" dirty="0" smtClean="0">
              <a:solidFill>
                <a:srgbClr val="0066FF"/>
              </a:solidFill>
            </a:endParaRPr>
          </a:p>
          <a:p>
            <a:pPr>
              <a:lnSpc>
                <a:spcPts val="2200"/>
              </a:lnSpc>
              <a:spcAft>
                <a:spcPts val="1200"/>
              </a:spcAft>
            </a:pPr>
            <a:endParaRPr lang="en-CA" altLang="zh-TW" sz="2000" dirty="0">
              <a:solidFill>
                <a:srgbClr val="0066FF"/>
              </a:solidFill>
            </a:endParaRPr>
          </a:p>
        </p:txBody>
      </p:sp>
      <p:cxnSp>
        <p:nvCxnSpPr>
          <p:cNvPr id="11" name="Straight Connector 18"/>
          <p:cNvCxnSpPr/>
          <p:nvPr/>
        </p:nvCxnSpPr>
        <p:spPr bwMode="auto">
          <a:xfrm>
            <a:off x="3942200" y="1529890"/>
            <a:ext cx="0" cy="2502270"/>
          </a:xfrm>
          <a:prstGeom prst="line">
            <a:avLst/>
          </a:prstGeom>
          <a:solidFill>
            <a:srgbClr val="6600A7"/>
          </a:solidFill>
          <a:ln w="19050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 Placeholder 4"/>
          <p:cNvSpPr txBox="1">
            <a:spLocks/>
          </p:cNvSpPr>
          <p:nvPr/>
        </p:nvSpPr>
        <p:spPr bwMode="auto">
          <a:xfrm>
            <a:off x="4058303" y="1477625"/>
            <a:ext cx="4978193" cy="1246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  <a:spAutoFit/>
          </a:bodyPr>
          <a:lstStyle/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瞭解主題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Theme</a:t>
            </a:r>
            <a:endParaRPr lang="zh-TW" altLang="en-US" sz="2000" kern="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zh-TW" altLang="en-US" sz="2000" kern="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準備素材</a:t>
            </a: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Source material</a:t>
            </a:r>
          </a:p>
          <a:p>
            <a:pPr marL="227013" lvl="0" indent="-227013" eaLnBrk="0" hangingPunct="0">
              <a:lnSpc>
                <a:spcPts val="2200"/>
              </a:lnSpc>
              <a:spcAft>
                <a:spcPts val="1200"/>
              </a:spcAft>
              <a:buClr>
                <a:schemeClr val="bg1"/>
              </a:buClr>
              <a:defRPr/>
            </a:pPr>
            <a:r>
              <a:rPr lang="en-US" altLang="zh-TW" sz="2000" kern="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Next Step</a:t>
            </a:r>
            <a:endParaRPr lang="zh-TW" altLang="en-US" sz="2000" kern="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5132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23528" y="195486"/>
            <a:ext cx="8263316" cy="786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6000" b="1" dirty="0">
                <a:solidFill>
                  <a:srgbClr val="0066FF"/>
                </a:solidFill>
                <a:latin typeface="Century Gothic" panose="020B0502020202020204" pitchFamily="34" charset="0"/>
              </a:rPr>
              <a:t>Theme</a:t>
            </a: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5292080" y="2057381"/>
            <a:ext cx="2931931" cy="231456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3707904" y="2764665"/>
            <a:ext cx="1584176" cy="900000"/>
            <a:chOff x="3779912" y="2677319"/>
            <a:chExt cx="1889968" cy="900000"/>
          </a:xfrm>
          <a:solidFill>
            <a:schemeClr val="bg1">
              <a:lumMod val="65000"/>
            </a:schemeClr>
          </a:solidFill>
        </p:grpSpPr>
        <p:sp>
          <p:nvSpPr>
            <p:cNvPr id="8" name="Right Arrow 58"/>
            <p:cNvSpPr/>
            <p:nvPr/>
          </p:nvSpPr>
          <p:spPr bwMode="auto">
            <a:xfrm>
              <a:off x="3779912" y="2677319"/>
              <a:ext cx="1889968" cy="900000"/>
            </a:xfrm>
            <a:prstGeom prst="rightArrow">
              <a:avLst>
                <a:gd name="adj1" fmla="val 75327"/>
                <a:gd name="adj2" fmla="val 50000"/>
              </a:avLst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C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</a:endParaRPr>
            </a:p>
          </p:txBody>
        </p:sp>
        <p:sp>
          <p:nvSpPr>
            <p:cNvPr id="9" name="Title 1"/>
            <p:cNvSpPr txBox="1">
              <a:spLocks/>
            </p:cNvSpPr>
            <p:nvPr/>
          </p:nvSpPr>
          <p:spPr bwMode="auto">
            <a:xfrm>
              <a:off x="3928373" y="2868278"/>
              <a:ext cx="1287254" cy="434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29" tIns="45714" rIns="91429" bIns="45714" numCol="1" anchor="ctr" anchorCtr="0" compatLnSpc="1">
              <a:prstTxWarp prst="textNoShape">
                <a:avLst/>
              </a:prstTxWarp>
              <a:spAutoFit/>
            </a:bodyPr>
            <a:lstStyle>
              <a:lvl1pPr algn="l" rtl="0" eaLnBrk="0" fontAlgn="base" hangingPunct="0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  <a:defRPr sz="2700" b="1" kern="900" spc="-60" normalizeH="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2pPr>
              <a:lvl3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3pPr>
              <a:lvl4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4pPr>
              <a:lvl5pPr algn="l" rtl="0" eaLnBrk="0" fontAlgn="base" hangingPunct="0">
                <a:lnSpc>
                  <a:spcPts val="3500"/>
                </a:lnSpc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accent1"/>
                  </a:solidFill>
                  <a:latin typeface="Century Gothic" pitchFamily="34" charset="0"/>
                </a:defRPr>
              </a:lvl5pPr>
              <a:lvl6pPr marL="4572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6pPr>
              <a:lvl7pPr marL="9144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7pPr>
              <a:lvl8pPr marL="13716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8pPr>
              <a:lvl9pPr marL="18288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accent1"/>
                  </a:solidFill>
                  <a:latin typeface="Century Gothic" pitchFamily="34" charset="0"/>
                </a:defRPr>
              </a:lvl9pPr>
            </a:lstStyle>
            <a:p>
              <a:pPr algn="ctr"/>
              <a:endParaRPr lang="en-CA" sz="1600" spc="-2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標題 1"/>
          <p:cNvSpPr txBox="1">
            <a:spLocks/>
          </p:cNvSpPr>
          <p:nvPr/>
        </p:nvSpPr>
        <p:spPr>
          <a:xfrm>
            <a:off x="5148064" y="2047970"/>
            <a:ext cx="2931931" cy="2314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5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Video</a:t>
            </a:r>
            <a:endParaRPr lang="en-US" altLang="zh-TW" sz="5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 Placeholder 12"/>
          <p:cNvSpPr txBox="1">
            <a:spLocks/>
          </p:cNvSpPr>
          <p:nvPr/>
        </p:nvSpPr>
        <p:spPr>
          <a:xfrm>
            <a:off x="366027" y="875509"/>
            <a:ext cx="8670469" cy="400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CA" sz="2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0" name="Picture 2" descr="http://www.ece.nccu.edu.tw/img.php?img=140_1e5492d2.png&amp;dir=archi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5975" y="1924138"/>
            <a:ext cx="24384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61386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5"/>
          <p:cNvSpPr txBox="1">
            <a:spLocks/>
          </p:cNvSpPr>
          <p:nvPr/>
        </p:nvSpPr>
        <p:spPr>
          <a:xfrm>
            <a:off x="543383" y="663378"/>
            <a:ext cx="7412993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6000" b="1" dirty="0" smtClean="0">
                <a:solidFill>
                  <a:srgbClr val="0066FF"/>
                </a:solidFill>
                <a:latin typeface="Century Gothic" panose="020B0502020202020204" pitchFamily="34" charset="0"/>
              </a:rPr>
              <a:t>Source </a:t>
            </a:r>
            <a:r>
              <a:rPr lang="en-US" altLang="zh-TW" sz="6000" b="1" dirty="0">
                <a:solidFill>
                  <a:srgbClr val="0066FF"/>
                </a:solidFill>
                <a:latin typeface="Century Gothic" panose="020B0502020202020204" pitchFamily="34" charset="0"/>
              </a:rPr>
              <a:t>material</a:t>
            </a:r>
            <a:endParaRPr lang="en-CA" sz="6000" b="1" dirty="0">
              <a:solidFill>
                <a:srgbClr val="0066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 Placeholder 10"/>
          <p:cNvSpPr txBox="1">
            <a:spLocks/>
          </p:cNvSpPr>
          <p:nvPr/>
        </p:nvSpPr>
        <p:spPr>
          <a:xfrm>
            <a:off x="595757" y="2491236"/>
            <a:ext cx="8199107" cy="872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影片</a:t>
            </a: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1.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留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前留後至少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3-5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秒</a:t>
            </a: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2.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請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多使用腳架</a:t>
            </a: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3.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大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景、中景、特寫、各角度畫面、空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景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Text Placeholder 10"/>
          <p:cNvSpPr txBox="1">
            <a:spLocks/>
          </p:cNvSpPr>
          <p:nvPr/>
        </p:nvSpPr>
        <p:spPr>
          <a:xfrm>
            <a:off x="621365" y="3615141"/>
            <a:ext cx="8199107" cy="872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照片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至少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720x480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以上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746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548175" y="3604103"/>
            <a:ext cx="8246690" cy="798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smtClean="0">
                <a:solidFill>
                  <a:schemeClr val="accent1"/>
                </a:solidFill>
              </a:rPr>
              <a:t> 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3" name="Title 5"/>
          <p:cNvSpPr txBox="1">
            <a:spLocks/>
          </p:cNvSpPr>
          <p:nvPr/>
        </p:nvSpPr>
        <p:spPr>
          <a:xfrm>
            <a:off x="543383" y="663378"/>
            <a:ext cx="7412993" cy="1827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6000" b="1" dirty="0">
                <a:solidFill>
                  <a:srgbClr val="0066FF"/>
                </a:solidFill>
                <a:latin typeface="Century Gothic" panose="020B0502020202020204" pitchFamily="34" charset="0"/>
              </a:rPr>
              <a:t>Source material</a:t>
            </a:r>
            <a:endParaRPr lang="en-CA" altLang="zh-TW" sz="6000" b="1" dirty="0">
              <a:solidFill>
                <a:srgbClr val="0066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 Placeholder 10"/>
          <p:cNvSpPr txBox="1">
            <a:spLocks/>
          </p:cNvSpPr>
          <p:nvPr/>
        </p:nvSpPr>
        <p:spPr>
          <a:xfrm>
            <a:off x="595757" y="2491236"/>
            <a:ext cx="8199107" cy="872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音樂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1.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背景音樂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2.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特效音樂</a:t>
            </a:r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3.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格式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MP3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118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1935</TotalTime>
  <Words>813</Words>
  <Application>Microsoft Office PowerPoint</Application>
  <PresentationFormat>如螢幕大小 (16:9)</PresentationFormat>
  <Paragraphs>154</Paragraphs>
  <Slides>26</Slides>
  <Notes>16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26</vt:i4>
      </vt:variant>
    </vt:vector>
  </HeadingPairs>
  <TitlesOfParts>
    <vt:vector size="36" baseType="lpstr">
      <vt:lpstr>Arial</vt:lpstr>
      <vt:lpstr>新細明體</vt:lpstr>
      <vt:lpstr>微軟正黑體</vt:lpstr>
      <vt:lpstr>Calibri</vt:lpstr>
      <vt:lpstr>ＭＳ Ｐゴシック</vt:lpstr>
      <vt:lpstr>Century Gothic</vt:lpstr>
      <vt:lpstr>Wingdings</vt:lpstr>
      <vt:lpstr>Office 佈景主題</vt:lpstr>
      <vt:lpstr>自訂設計</vt:lpstr>
      <vt:lpstr>1_自訂設計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Wu,Ben</dc:creator>
  <cp:lastModifiedBy>cc</cp:lastModifiedBy>
  <cp:revision>20140465</cp:revision>
  <dcterms:created xsi:type="dcterms:W3CDTF">2013-07-04T07:59:40Z</dcterms:created>
  <dcterms:modified xsi:type="dcterms:W3CDTF">2014-11-17T09:22:52Z</dcterms:modified>
</cp:coreProperties>
</file>