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79" r:id="rId4"/>
    <p:sldId id="275" r:id="rId5"/>
    <p:sldId id="274" r:id="rId6"/>
    <p:sldId id="257" r:id="rId7"/>
    <p:sldId id="273" r:id="rId8"/>
    <p:sldId id="258" r:id="rId9"/>
    <p:sldId id="259" r:id="rId10"/>
    <p:sldId id="260" r:id="rId11"/>
    <p:sldId id="272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8" r:id="rId24"/>
    <p:sldId id="276" r:id="rId2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18" d="100"/>
          <a:sy n="118" d="100"/>
        </p:scale>
        <p:origin x="-48" y="6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0CBD1-EB49-4B2D-A663-780244D5DCA7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05B0-13CE-42A9-BD41-FED9DC5E5B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0CBD1-EB49-4B2D-A663-780244D5DCA7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05B0-13CE-42A9-BD41-FED9DC5E5B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0CBD1-EB49-4B2D-A663-780244D5DCA7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05B0-13CE-42A9-BD41-FED9DC5E5B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0CBD1-EB49-4B2D-A663-780244D5DCA7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05B0-13CE-42A9-BD41-FED9DC5E5B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0CBD1-EB49-4B2D-A663-780244D5DCA7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05B0-13CE-42A9-BD41-FED9DC5E5B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0CBD1-EB49-4B2D-A663-780244D5DCA7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05B0-13CE-42A9-BD41-FED9DC5E5B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0CBD1-EB49-4B2D-A663-780244D5DCA7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05B0-13CE-42A9-BD41-FED9DC5E5B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0CBD1-EB49-4B2D-A663-780244D5DCA7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05B0-13CE-42A9-BD41-FED9DC5E5B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0CBD1-EB49-4B2D-A663-780244D5DCA7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05B0-13CE-42A9-BD41-FED9DC5E5B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0CBD1-EB49-4B2D-A663-780244D5DCA7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05B0-13CE-42A9-BD41-FED9DC5E5B4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0CBD1-EB49-4B2D-A663-780244D5DCA7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805B0-13CE-42A9-BD41-FED9DC5E5B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13" cstate="print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4" cstate="print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0CBD1-EB49-4B2D-A663-780244D5DCA7}" type="datetimeFigureOut">
              <a:rPr lang="zh-TW" altLang="en-US" smtClean="0"/>
              <a:pPr/>
              <a:t>2016/6/20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805B0-13CE-42A9-BD41-FED9DC5E5B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台灣文化創意產業的發展</a:t>
            </a:r>
            <a:r>
              <a:rPr lang="en-US" altLang="zh-TW" sz="4400" dirty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400" dirty="0">
                <a:latin typeface="標楷體" pitchFamily="65" charset="-120"/>
                <a:ea typeface="標楷體" pitchFamily="65" charset="-120"/>
              </a:rPr>
            </a:b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送禮</a:t>
            </a:r>
            <a:r>
              <a:rPr lang="zh-TW" altLang="en-US" sz="4400" dirty="0">
                <a:latin typeface="標楷體" pitchFamily="65" charset="-120"/>
                <a:ea typeface="標楷體" pitchFamily="65" charset="-120"/>
              </a:rPr>
              <a:t>到</a:t>
            </a:r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送寓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4869160"/>
            <a:ext cx="6670366" cy="1752600"/>
          </a:xfrm>
        </p:spPr>
        <p:txBody>
          <a:bodyPr>
            <a:normAutofit/>
          </a:bodyPr>
          <a:lstStyle/>
          <a:p>
            <a:r>
              <a:rPr lang="zh-TW" altLang="en-US" sz="2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成員：</a:t>
            </a:r>
            <a:r>
              <a:rPr lang="en-US" altLang="zh-TW" sz="2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B10235102</a:t>
            </a:r>
            <a:r>
              <a:rPr lang="zh-TW" altLang="en-US" sz="2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曾威彰</a:t>
            </a:r>
            <a:endParaRPr lang="en-US" altLang="zh-TW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 </a:t>
            </a:r>
            <a:r>
              <a:rPr lang="en-US" altLang="zh-TW" sz="2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B10235104</a:t>
            </a:r>
            <a:r>
              <a:rPr lang="zh-TW" altLang="en-US" sz="2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謝峻傑</a:t>
            </a:r>
            <a:endParaRPr lang="en-US" altLang="zh-TW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 </a:t>
            </a:r>
            <a:r>
              <a:rPr lang="en-US" altLang="zh-TW" sz="2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B10321048</a:t>
            </a:r>
            <a:r>
              <a:rPr lang="zh-TW" altLang="en-US" sz="2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許濚</a:t>
            </a:r>
            <a:endParaRPr lang="en-US" altLang="zh-TW" sz="20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     </a:t>
            </a:r>
            <a:r>
              <a:rPr lang="en-US" altLang="zh-TW" sz="2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B10211099</a:t>
            </a:r>
            <a:r>
              <a:rPr lang="zh-TW" altLang="en-US" sz="20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楊少毅</a:t>
            </a:r>
            <a:endParaRPr lang="zh-TW" altLang="en-US" sz="20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04f440fc1676542e3d3f2207e6f5789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764704"/>
            <a:ext cx="6034617" cy="4525963"/>
          </a:xfrm>
        </p:spPr>
      </p:pic>
      <p:sp>
        <p:nvSpPr>
          <p:cNvPr id="5" name="矩形 4"/>
          <p:cNvSpPr/>
          <p:nvPr/>
        </p:nvSpPr>
        <p:spPr>
          <a:xfrm>
            <a:off x="2555776" y="5517232"/>
            <a:ext cx="44550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→腳踝中箭的阿基里斯  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(( 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是否蠻性感的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商品名：愛情（邱比特）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96136" y="1484784"/>
            <a:ext cx="3168352" cy="4857403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 descr="C:\Users\pop\Desktop\刀子\12\548752285_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8640960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愛神邱比特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 descr="12011853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749146"/>
            <a:ext cx="3024336" cy="4018462"/>
          </a:xfrm>
        </p:spPr>
      </p:pic>
      <p:sp>
        <p:nvSpPr>
          <p:cNvPr id="5" name="文字方塊 4"/>
          <p:cNvSpPr txBox="1"/>
          <p:nvPr/>
        </p:nvSpPr>
        <p:spPr>
          <a:xfrm>
            <a:off x="1331640" y="587727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女主角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賽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姬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652120" y="587727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男主角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邱比特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" name="圖片 7" descr="f_5314169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772816"/>
            <a:ext cx="3240360" cy="4071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12011855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764704"/>
            <a:ext cx="6768752" cy="4517929"/>
          </a:xfrm>
        </p:spPr>
      </p:pic>
      <p:sp>
        <p:nvSpPr>
          <p:cNvPr id="5" name="文字方塊 4"/>
          <p:cNvSpPr txBox="1"/>
          <p:nvPr/>
        </p:nvSpPr>
        <p:spPr>
          <a:xfrm>
            <a:off x="1043608" y="5373216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                              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仰慕賽姬招來女神維納斯的忌妒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120118567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980728"/>
            <a:ext cx="7344816" cy="3528392"/>
          </a:xfrm>
        </p:spPr>
      </p:pic>
      <p:sp>
        <p:nvSpPr>
          <p:cNvPr id="5" name="文字方塊 4"/>
          <p:cNvSpPr txBox="1"/>
          <p:nvPr/>
        </p:nvSpPr>
        <p:spPr>
          <a:xfrm>
            <a:off x="2411760" y="4653136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賽姬出嫁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,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但臉上沒有一絲絲喜悅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12011858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908720"/>
            <a:ext cx="6768752" cy="4108505"/>
          </a:xfrm>
        </p:spPr>
      </p:pic>
      <p:sp>
        <p:nvSpPr>
          <p:cNvPr id="5" name="文字方塊 4"/>
          <p:cNvSpPr txBox="1"/>
          <p:nvPr/>
        </p:nvSpPr>
        <p:spPr>
          <a:xfrm>
            <a:off x="3347864" y="5157192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賽姬姊姊來探望塞姬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12011859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332656"/>
            <a:ext cx="5184576" cy="4949683"/>
          </a:xfrm>
        </p:spPr>
      </p:pic>
      <p:sp>
        <p:nvSpPr>
          <p:cNvPr id="5" name="文字方塊 4"/>
          <p:cNvSpPr txBox="1"/>
          <p:nvPr/>
        </p:nvSpPr>
        <p:spPr>
          <a:xfrm>
            <a:off x="2699792" y="5373216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賽姬用蠟燭照亮邱比特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12011872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404664"/>
            <a:ext cx="4157558" cy="4862858"/>
          </a:xfrm>
        </p:spPr>
      </p:pic>
      <p:sp>
        <p:nvSpPr>
          <p:cNvPr id="5" name="文字方塊 4"/>
          <p:cNvSpPr txBox="1"/>
          <p:nvPr/>
        </p:nvSpPr>
        <p:spPr>
          <a:xfrm>
            <a:off x="3347864" y="544522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邱比特離開了賽姬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120118628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332656"/>
            <a:ext cx="5191052" cy="5256584"/>
          </a:xfrm>
        </p:spPr>
      </p:pic>
      <p:sp>
        <p:nvSpPr>
          <p:cNvPr id="5" name="文字方塊 4"/>
          <p:cNvSpPr txBox="1"/>
          <p:nvPr/>
        </p:nvSpPr>
        <p:spPr>
          <a:xfrm>
            <a:off x="2699792" y="5805264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賽姬求穀神讓邱比特回來自己的身邊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120118646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196752"/>
            <a:ext cx="3371883" cy="4259220"/>
          </a:xfrm>
        </p:spPr>
      </p:pic>
      <p:pic>
        <p:nvPicPr>
          <p:cNvPr id="5" name="圖片 4" descr="12011865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1844824"/>
            <a:ext cx="4762500" cy="3476625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347864" y="566124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眾神幫助賽姬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目錄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歷史物件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丹書鐵券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設計理念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送禮到送寓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產品介紹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行銷方法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12011866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55776" y="692696"/>
            <a:ext cx="3888432" cy="4567837"/>
          </a:xfrm>
        </p:spPr>
      </p:pic>
      <p:sp>
        <p:nvSpPr>
          <p:cNvPr id="6" name="文字方塊 5"/>
          <p:cNvSpPr txBox="1"/>
          <p:nvPr/>
        </p:nvSpPr>
        <p:spPr>
          <a:xfrm>
            <a:off x="2123728" y="544522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賽姬敵不過自己的好奇心，在半路打開了盒子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12011867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764704"/>
            <a:ext cx="4608512" cy="4104456"/>
          </a:xfrm>
        </p:spPr>
      </p:pic>
      <p:sp>
        <p:nvSpPr>
          <p:cNvPr id="5" name="文字方塊 4"/>
          <p:cNvSpPr txBox="1"/>
          <p:nvPr/>
        </p:nvSpPr>
        <p:spPr>
          <a:xfrm>
            <a:off x="2771800" y="501317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邱比特來找尋睡著的賽姬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 descr="120118699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836712"/>
            <a:ext cx="3334090" cy="4464496"/>
          </a:xfrm>
        </p:spPr>
      </p:pic>
      <p:pic>
        <p:nvPicPr>
          <p:cNvPr id="5" name="圖片 4" descr="12011865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404664"/>
            <a:ext cx="3888289" cy="504056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915816" y="580526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邱比特與賽姬的幸福婚禮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行銷手法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網路宣傳</a:t>
            </a:r>
            <a:r>
              <a:rPr lang="zh-TW" altLang="en-US" dirty="0"/>
              <a:t>：</a:t>
            </a:r>
            <a:r>
              <a:rPr lang="en-US" altLang="zh-TW" dirty="0"/>
              <a:t>FB</a:t>
            </a:r>
            <a:r>
              <a:rPr lang="zh-TW" altLang="en-US" dirty="0" smtClean="0"/>
              <a:t>、露天、雅虎拍賣</a:t>
            </a:r>
            <a:r>
              <a:rPr lang="en-US" altLang="zh-TW" dirty="0" smtClean="0"/>
              <a:t>…..</a:t>
            </a:r>
          </a:p>
          <a:p>
            <a:r>
              <a:rPr lang="zh-TW" altLang="en-US" dirty="0"/>
              <a:t>實體</a:t>
            </a:r>
            <a:r>
              <a:rPr lang="zh-TW" altLang="en-US" dirty="0" smtClean="0"/>
              <a:t>販售</a:t>
            </a:r>
            <a:r>
              <a:rPr lang="zh-TW" altLang="en-US" dirty="0"/>
              <a:t>：誠品</a:t>
            </a:r>
            <a:r>
              <a:rPr lang="zh-TW" altLang="en-US" dirty="0" smtClean="0"/>
              <a:t>書局、墊腳石書局、</a:t>
            </a:r>
            <a:r>
              <a:rPr lang="en-US" altLang="zh-TW" dirty="0" smtClean="0"/>
              <a:t>86</a:t>
            </a:r>
            <a:r>
              <a:rPr lang="zh-TW" altLang="en-US" dirty="0" smtClean="0"/>
              <a:t>小舖、小三美日、金石堂</a:t>
            </a:r>
            <a:endParaRPr lang="en-US" altLang="zh-TW" dirty="0" smtClean="0"/>
          </a:p>
          <a:p>
            <a:r>
              <a:rPr lang="zh-TW" altLang="en-US" dirty="0"/>
              <a:t>網路紅人</a:t>
            </a:r>
            <a:r>
              <a:rPr lang="zh-TW" altLang="en-US" dirty="0" smtClean="0"/>
              <a:t>代言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品牌</a:t>
            </a:r>
            <a:r>
              <a:rPr lang="en-US" altLang="zh-TW" dirty="0" smtClean="0"/>
              <a:t>Logo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901" y="1600200"/>
            <a:ext cx="772419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丹書鐵券</a:t>
            </a:r>
            <a:br>
              <a:rPr lang="zh-TW" altLang="zh-TW" dirty="0">
                <a:latin typeface="標楷體" pitchFamily="65" charset="-120"/>
                <a:ea typeface="標楷體" pitchFamily="65" charset="-120"/>
              </a:rPr>
            </a:b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2260847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sz="2600" b="1" dirty="0">
                <a:latin typeface="標楷體" pitchFamily="65" charset="-120"/>
                <a:ea typeface="標楷體" pitchFamily="65" charset="-120"/>
              </a:rPr>
              <a:t>丹書鐵券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，亦作丹書鐵契、金書鐵券、鐵券、誓書，民間俗稱「免死（金）牌」，始於漢代，是天子頒發給功臣、重臣的一種帶有獎賞和盟約性質的憑證，類似於現代普遍流行的勳章獎章，只不過其形制稍有不同，內涵較為寬泛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由來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劉邦建立漢朝後，為鞏固統治籠絡功臣，於是頒給元勳「丹書鐵券」作為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褒獎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600" dirty="0">
                <a:latin typeface="標楷體" pitchFamily="65" charset="-120"/>
                <a:ea typeface="標楷體" pitchFamily="65" charset="-120"/>
              </a:rPr>
              <a:t>製作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方法</a:t>
            </a:r>
            <a:r>
              <a:rPr lang="en-US" altLang="zh-TW" sz="26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熔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鐵鑄瓦</a:t>
            </a:r>
            <a:endParaRPr lang="zh-TW" altLang="en-US" sz="2600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pic>
        <p:nvPicPr>
          <p:cNvPr id="4" name="圖片 3" descr="0907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3645024"/>
            <a:ext cx="2393671" cy="2980120"/>
          </a:xfrm>
          <a:prstGeom prst="rect">
            <a:avLst/>
          </a:prstGeom>
        </p:spPr>
      </p:pic>
      <p:pic>
        <p:nvPicPr>
          <p:cNvPr id="5" name="圖片 4" descr="hqdefaul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645024"/>
            <a:ext cx="4139952" cy="31049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SSS-06.png"/>
          <p:cNvPicPr>
            <a:picLocks noChangeAspect="1"/>
          </p:cNvPicPr>
          <p:nvPr/>
        </p:nvPicPr>
        <p:blipFill>
          <a:blip r:embed="rId2" cstate="print">
            <a:lum bright="24000" contrast="-40000"/>
          </a:blip>
          <a:stretch>
            <a:fillRect/>
          </a:stretch>
        </p:blipFill>
        <p:spPr>
          <a:xfrm>
            <a:off x="1547664" y="4077072"/>
            <a:ext cx="6516216" cy="278092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送禮到送寓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412776"/>
            <a:ext cx="7859216" cy="4525963"/>
          </a:xfrm>
          <a:noFill/>
        </p:spPr>
        <p:txBody>
          <a:bodyPr>
            <a:normAutofit/>
          </a:bodyPr>
          <a:lstStyle/>
          <a:p>
            <a:pPr algn="just">
              <a:buNone/>
            </a:pP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現代人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送禮不再是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水果、花籃、餅乾禮盒，漸漸變成送有寓意的東西，我們都知道在點蠟燭的時候下面都要放一個容器，來裝燃燒後流下來的蠟油，所以我們突發奇想在蠟燭下面做一個模子，當蠟燭燒完時模子也剛好被填滿，只要把模子拆開便會有一個實體的藝術品，這個藝術品只要加上一些寓意，送禮就不只單單是送禮，而是包含了對對方的期待、祝福與愛。</a:t>
            </a:r>
            <a:endParaRPr lang="zh-TW" altLang="en-US" sz="2400" b="1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商品名：改變（伊卡洛斯）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內容版面配置區 5" descr="t012e937cafa07c501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700808"/>
            <a:ext cx="871296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伊卡洛斯之翼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56793"/>
            <a:ext cx="8147248" cy="1296143"/>
          </a:xfrm>
        </p:spPr>
        <p:txBody>
          <a:bodyPr>
            <a:normAutofit/>
          </a:bodyPr>
          <a:lstStyle/>
          <a:p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伊卡洛斯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（英語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altLang="zh-TW" sz="2000" u="sng" dirty="0" err="1">
                <a:latin typeface="+mj-lt"/>
                <a:ea typeface="標楷體" pitchFamily="65" charset="-120"/>
              </a:rPr>
              <a:t>Icarus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。亦有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譯名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伊卡路斯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000" b="1" dirty="0">
                <a:latin typeface="標楷體" pitchFamily="65" charset="-120"/>
                <a:ea typeface="標楷體" pitchFamily="65" charset="-120"/>
              </a:rPr>
              <a:t>伊凱洛斯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等）是希臘神話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中因</a:t>
            </a: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飛得太高，雙翼遭太陽溶化跌落水中喪生，被埋葬在一個海島上，為了紀念伊卡洛斯，埋葬伊卡洛斯的海島命名為伊卡利亞島</a:t>
            </a:r>
            <a:r>
              <a:rPr lang="zh-TW" altLang="en-US" sz="2000" dirty="0"/>
              <a:t>。</a:t>
            </a:r>
          </a:p>
        </p:txBody>
      </p:sp>
      <p:pic>
        <p:nvPicPr>
          <p:cNvPr id="4" name="圖片 3" descr="554px-Gowy-icaro-prad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852936"/>
            <a:ext cx="3371191" cy="3645024"/>
          </a:xfrm>
          <a:prstGeom prst="rect">
            <a:avLst/>
          </a:prstGeom>
        </p:spPr>
      </p:pic>
      <p:pic>
        <p:nvPicPr>
          <p:cNvPr id="5" name="圖片 4" descr="下載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3068960"/>
            <a:ext cx="4392488" cy="29230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商品名：致命傷（阿基里斯）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內容版面配置區 3" descr="tumblr_mdmtfxQbaJ1rqqedro1_12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628800"/>
            <a:ext cx="8424936" cy="48245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 smtClean="0"/>
              <a:t>引申義</a:t>
            </a:r>
            <a:r>
              <a:rPr lang="en-US" altLang="zh-TW" sz="4000" b="1" dirty="0" smtClean="0"/>
              <a:t>-</a:t>
            </a:r>
            <a:r>
              <a:rPr lang="zh-TW" altLang="zh-TW" sz="4000" b="1" dirty="0" smtClean="0"/>
              <a:t>卡洛斯悖論概述 </a:t>
            </a:r>
            <a:endParaRPr lang="zh-TW" altLang="en-US" sz="40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268760"/>
            <a:ext cx="8363272" cy="2260848"/>
          </a:xfrm>
        </p:spPr>
        <p:txBody>
          <a:bodyPr>
            <a:normAutofit/>
          </a:bodyPr>
          <a:lstStyle/>
          <a:p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伊卡洛斯悖論是指企業害怕變革，不願意進行管理、技術、經營模式的更新。這會使其難以適應迅速變化的環境，在新的競爭中失去優勢。 　　</a:t>
            </a:r>
            <a:endParaRPr lang="zh-TW" altLang="en-US" sz="2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" name="圖片 3" descr="下載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3501008"/>
            <a:ext cx="2603748" cy="2523808"/>
          </a:xfrm>
          <a:prstGeom prst="rect">
            <a:avLst/>
          </a:prstGeom>
        </p:spPr>
      </p:pic>
      <p:pic>
        <p:nvPicPr>
          <p:cNvPr id="5" name="圖片 4" descr="13511b7fe19f6be923de14074af36b7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2132856"/>
            <a:ext cx="3323680" cy="4437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阿基里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斯之腱</a:t>
            </a:r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196753"/>
            <a:ext cx="9145016" cy="201622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 忒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提斯預知了阿基里斯最終將命喪特洛伊，於是帶著阿基里斯來到冥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界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將他浸泡於冥河之中使得他刀槍不入，但唯獨雙腳的腳踝被忒提斯握著沒有浸泡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到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於是腳踝變成為了阿基里斯最致命的弱點，也就是日後阿基里斯腱的由來</a:t>
            </a:r>
          </a:p>
          <a:p>
            <a:endParaRPr lang="zh-TW" altLang="en-US" dirty="0"/>
          </a:p>
        </p:txBody>
      </p:sp>
      <p:pic>
        <p:nvPicPr>
          <p:cNvPr id="4" name="圖片 3" descr="1388824637-275879273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2924944"/>
            <a:ext cx="4910336" cy="36827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龍騰四海">
  <a:themeElements>
    <a:clrScheme name="龍騰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龍騰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龍騰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254</TotalTime>
  <Words>649</Words>
  <Application>Microsoft Office PowerPoint</Application>
  <PresentationFormat>如螢幕大小 (4:3)</PresentationFormat>
  <Paragraphs>48</Paragraphs>
  <Slides>24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5" baseType="lpstr">
      <vt:lpstr>龍騰四海</vt:lpstr>
      <vt:lpstr>台灣文化創意產業的發展 送禮到送寓</vt:lpstr>
      <vt:lpstr>目錄</vt:lpstr>
      <vt:lpstr>丹書鐵券 </vt:lpstr>
      <vt:lpstr>送禮到送寓</vt:lpstr>
      <vt:lpstr>商品名：改變（伊卡洛斯）</vt:lpstr>
      <vt:lpstr>伊卡洛斯之翼</vt:lpstr>
      <vt:lpstr>商品名：致命傷（阿基里斯）</vt:lpstr>
      <vt:lpstr>引申義-卡洛斯悖論概述 </vt:lpstr>
      <vt:lpstr>阿基里斯之腱</vt:lpstr>
      <vt:lpstr>投影片 10</vt:lpstr>
      <vt:lpstr>商品名：愛情（邱比特）</vt:lpstr>
      <vt:lpstr>愛神邱比特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行銷手法</vt:lpstr>
      <vt:lpstr>品牌Logo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pop</dc:creator>
  <cp:lastModifiedBy>SHAW</cp:lastModifiedBy>
  <cp:revision>27</cp:revision>
  <dcterms:created xsi:type="dcterms:W3CDTF">2016-06-05T06:43:39Z</dcterms:created>
  <dcterms:modified xsi:type="dcterms:W3CDTF">2016-06-20T04:21:26Z</dcterms:modified>
</cp:coreProperties>
</file>