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1" r:id="rId4"/>
    <p:sldId id="265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8F973807-4797-4B39-8680-4779F0578E3E}">
          <p14:sldIdLst>
            <p14:sldId id="256"/>
            <p14:sldId id="257"/>
          </p14:sldIdLst>
        </p14:section>
        <p14:section name="未命名的章節" id="{37761FE8-97C4-49D0-A69E-00B66A84AABF}">
          <p14:sldIdLst>
            <p14:sldId id="261"/>
            <p14:sldId id="265"/>
            <p14:sldId id="258"/>
            <p14:sldId id="259"/>
            <p14:sldId id="260"/>
            <p14:sldId id="262"/>
            <p14:sldId id="263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822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3E9E-48D7-4B69-8CD6-34D486AA0D00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E68D1-98F3-48F2-8CA6-045F2F3842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195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E68D1-98F3-48F2-8CA6-045F2F38425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21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hyperlink" Target="http://goo.gl/7jEbM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sites.powercam.cc/site/ge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list&amp;folderID=2269" TargetMode="External"/><Relationship Id="rId2" Type="http://schemas.openxmlformats.org/officeDocument/2006/relationships/hyperlink" Target="http://sites.powercam.cc/board.php?courseID=265&amp;f=activ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5752" y="2348880"/>
            <a:ext cx="7848872" cy="792088"/>
          </a:xfrm>
        </p:spPr>
        <p:txBody>
          <a:bodyPr>
            <a:noAutofit/>
          </a:bodyPr>
          <a:lstStyle/>
          <a:p>
            <a:pPr algn="ctr"/>
            <a:r>
              <a:rPr lang="zh-TW" altLang="en-US" sz="5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課程入門</a:t>
            </a:r>
            <a:endParaRPr lang="zh-TW" altLang="en-US" sz="5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7772400" cy="13681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健行科技大學通識教育中心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邵承芬老師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A737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研究室</a:t>
            </a:r>
            <a:endParaRPr lang="en-US" altLang="zh-TW" sz="3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cfshaw@uch.edu.tw</a:t>
            </a:r>
          </a:p>
          <a:p>
            <a:pPr algn="ctr"/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99" y="332656"/>
            <a:ext cx="78470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6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角色分配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每組必須有一人擔任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柯南</a:t>
            </a:r>
            <a:endParaRPr lang="en-US" altLang="zh-TW" dirty="0" smtClean="0"/>
          </a:p>
          <a:p>
            <a:r>
              <a:rPr lang="zh-TW" altLang="en-US" dirty="0" smtClean="0"/>
              <a:t>賈伯斯</a:t>
            </a:r>
            <a:endParaRPr lang="en-US" altLang="zh-TW" dirty="0" smtClean="0"/>
          </a:p>
          <a:p>
            <a:r>
              <a:rPr lang="zh-TW" altLang="en-US" dirty="0" smtClean="0"/>
              <a:t>段落小編</a:t>
            </a:r>
            <a:endParaRPr lang="en-US" altLang="zh-TW" dirty="0" smtClean="0"/>
          </a:p>
          <a:p>
            <a:r>
              <a:rPr lang="zh-TW" altLang="en-US" dirty="0" smtClean="0"/>
              <a:t>文字小精靈</a:t>
            </a:r>
            <a:endParaRPr lang="en-US" altLang="zh-TW" dirty="0" smtClean="0"/>
          </a:p>
          <a:p>
            <a:r>
              <a:rPr lang="zh-TW" altLang="en-US" dirty="0" smtClean="0"/>
              <a:t>文化小捕手</a:t>
            </a:r>
            <a:endParaRPr lang="zh-TW" altLang="en-US" dirty="0"/>
          </a:p>
        </p:txBody>
      </p:sp>
      <p:pic>
        <p:nvPicPr>
          <p:cNvPr id="6" name="內容版面配置區 3" descr="討論角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000504"/>
            <a:ext cx="8201025" cy="2609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r>
              <a:rPr lang="zh-TW" altLang="en-US" dirty="0" smtClean="0"/>
              <a:t>讀故事</a:t>
            </a:r>
            <a:endParaRPr lang="en-US" altLang="zh-TW" dirty="0" smtClean="0"/>
          </a:p>
          <a:p>
            <a:r>
              <a:rPr lang="zh-TW" altLang="en-US" dirty="0" smtClean="0"/>
              <a:t>針對角色</a:t>
            </a:r>
            <a:r>
              <a:rPr lang="en-US" dirty="0" smtClean="0"/>
              <a:t>/</a:t>
            </a:r>
            <a:r>
              <a:rPr lang="zh-TW" altLang="en-US" dirty="0" smtClean="0"/>
              <a:t>事件</a:t>
            </a:r>
            <a:r>
              <a:rPr lang="en-US" dirty="0" smtClean="0"/>
              <a:t>/</a:t>
            </a:r>
            <a:r>
              <a:rPr lang="zh-TW" altLang="en-US" dirty="0" smtClean="0"/>
              <a:t>想法，作註記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找到讓大家一目了然的</a:t>
            </a:r>
            <a:r>
              <a:rPr lang="zh-TW" altLang="en-US" b="1" dirty="0" smtClean="0">
                <a:solidFill>
                  <a:srgbClr val="FF0000"/>
                </a:solidFill>
              </a:rPr>
              <a:t>關鍵點</a:t>
            </a:r>
          </a:p>
          <a:p>
            <a:r>
              <a:rPr lang="zh-TW" altLang="en-US" dirty="0" smtClean="0"/>
              <a:t>簡短的用自己的語彙把故事說一遍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向團隊成員簡短的說明一下自己的摘要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柯南</a:t>
            </a:r>
            <a:endParaRPr lang="zh-TW" altLang="en-US" dirty="0"/>
          </a:p>
        </p:txBody>
      </p:sp>
      <p:pic>
        <p:nvPicPr>
          <p:cNvPr id="4" name="圖片 3" descr="柯南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12" y="428604"/>
            <a:ext cx="1714512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zh-TW" altLang="en-US" dirty="0" smtClean="0"/>
              <a:t>將文章讀</a:t>
            </a:r>
            <a:r>
              <a:rPr lang="en-US" dirty="0" smtClean="0"/>
              <a:t>2</a:t>
            </a:r>
            <a:r>
              <a:rPr lang="zh-TW" altLang="en-US" dirty="0" smtClean="0"/>
              <a:t>遍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找出故事與外在世界的</a:t>
            </a:r>
            <a:r>
              <a:rPr lang="zh-TW" altLang="en-US" b="1" dirty="0" smtClean="0">
                <a:solidFill>
                  <a:srgbClr val="FF0000"/>
                </a:solidFill>
              </a:rPr>
              <a:t>關聯性</a:t>
            </a:r>
          </a:p>
          <a:p>
            <a:r>
              <a:rPr lang="zh-TW" altLang="en-US" dirty="0" smtClean="0"/>
              <a:t>針對故事</a:t>
            </a:r>
            <a:r>
              <a:rPr lang="zh-TW" altLang="en-US" dirty="0" smtClean="0"/>
              <a:t>情節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用</a:t>
            </a:r>
            <a:r>
              <a:rPr lang="zh-TW" altLang="en-US" dirty="0" smtClean="0"/>
              <a:t>自己的經驗或是家人的</a:t>
            </a:r>
            <a:r>
              <a:rPr lang="zh-TW" altLang="en-US" dirty="0" smtClean="0"/>
              <a:t>經驗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亦</a:t>
            </a:r>
            <a:r>
              <a:rPr lang="zh-TW" altLang="en-US" dirty="0" smtClean="0"/>
              <a:t>或是</a:t>
            </a:r>
            <a:r>
              <a:rPr lang="zh-TW" altLang="en-US" dirty="0" smtClean="0"/>
              <a:t>親友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或是</a:t>
            </a:r>
            <a:r>
              <a:rPr lang="zh-TW" altLang="en-US" dirty="0" smtClean="0"/>
              <a:t>現實事件中，聯想到的事</a:t>
            </a:r>
            <a:endParaRPr lang="en-US" altLang="zh-TW" dirty="0" smtClean="0"/>
          </a:p>
          <a:p>
            <a:r>
              <a:rPr lang="zh-TW" altLang="en-US" dirty="0" smtClean="0"/>
              <a:t>把</a:t>
            </a:r>
            <a:r>
              <a:rPr lang="zh-TW" altLang="en-US" b="1" dirty="0" smtClean="0">
                <a:solidFill>
                  <a:srgbClr val="FF0000"/>
                </a:solidFill>
              </a:rPr>
              <a:t>聯想</a:t>
            </a:r>
            <a:r>
              <a:rPr lang="zh-TW" altLang="en-US" dirty="0" smtClean="0"/>
              <a:t>告訴團隊成員，並向他們問問題或是提意見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詢問團隊成員是否也有一些聯想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賈伯斯</a:t>
            </a:r>
            <a:endParaRPr lang="zh-TW" altLang="en-US" dirty="0"/>
          </a:p>
        </p:txBody>
      </p:sp>
      <p:pic>
        <p:nvPicPr>
          <p:cNvPr id="4" name="圖片 3" descr="賈伯斯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500826" y="285728"/>
            <a:ext cx="1500198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/>
          <a:lstStyle/>
          <a:p>
            <a:pPr lvl="0"/>
            <a:r>
              <a:rPr lang="zh-TW" altLang="en-US" dirty="0" smtClean="0"/>
              <a:t>找出對整個故事重要的</a:t>
            </a:r>
            <a:r>
              <a:rPr lang="zh-TW" altLang="en-US" b="1" dirty="0" smtClean="0">
                <a:solidFill>
                  <a:srgbClr val="FF0000"/>
                </a:solidFill>
              </a:rPr>
              <a:t>三個段落</a:t>
            </a:r>
          </a:p>
          <a:p>
            <a:r>
              <a:rPr lang="zh-TW" altLang="en-US" dirty="0" smtClean="0"/>
              <a:t>針對這三段作筆記</a:t>
            </a:r>
            <a:endParaRPr lang="en-US" dirty="0" smtClean="0"/>
          </a:p>
          <a:p>
            <a:pPr lvl="1"/>
            <a:r>
              <a:rPr lang="zh-TW" altLang="en-US" dirty="0" smtClean="0"/>
              <a:t>對劇情是重要的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是解釋人物或是角色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或是有語言上有趣的段落</a:t>
            </a:r>
            <a:endParaRPr lang="en-US" dirty="0" smtClean="0"/>
          </a:p>
          <a:p>
            <a:r>
              <a:rPr lang="zh-TW" altLang="en-US" dirty="0" smtClean="0"/>
              <a:t>解釋這些段落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讀這些段落給團隊成員聽或是找一個人來閱讀</a:t>
            </a:r>
          </a:p>
          <a:p>
            <a:pPr lvl="0"/>
            <a:r>
              <a:rPr lang="zh-TW" altLang="en-US" dirty="0" smtClean="0"/>
              <a:t>針對每一個段落問一至二個問題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段落小編</a:t>
            </a:r>
            <a:endParaRPr lang="zh-TW" altLang="en-US" dirty="0"/>
          </a:p>
        </p:txBody>
      </p:sp>
      <p:pic>
        <p:nvPicPr>
          <p:cNvPr id="4" name="圖片 3" descr="蘋果日報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715140" y="714356"/>
            <a:ext cx="142876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/>
          <a:lstStyle/>
          <a:p>
            <a:pPr lvl="0"/>
            <a:r>
              <a:rPr lang="zh-TW" altLang="en-US" dirty="0" smtClean="0"/>
              <a:t>在文章中</a:t>
            </a:r>
            <a:r>
              <a:rPr lang="zh-TW" altLang="en-US" dirty="0" smtClean="0"/>
              <a:t>找出</a:t>
            </a:r>
            <a:r>
              <a:rPr lang="zh-TW" altLang="en-US" dirty="0" smtClean="0"/>
              <a:t>下列</a:t>
            </a:r>
            <a:r>
              <a:rPr lang="zh-TW" altLang="en-US" dirty="0" smtClean="0"/>
              <a:t>字詞與語彙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新</a:t>
            </a:r>
            <a:endParaRPr lang="en-US" dirty="0" smtClean="0"/>
          </a:p>
          <a:p>
            <a:pPr lvl="1"/>
            <a:r>
              <a:rPr lang="zh-TW" altLang="en-US" dirty="0" smtClean="0"/>
              <a:t>難懂</a:t>
            </a:r>
            <a:endParaRPr lang="en-US" dirty="0" smtClean="0"/>
          </a:p>
          <a:p>
            <a:pPr lvl="1"/>
            <a:r>
              <a:rPr lang="zh-TW" altLang="en-US" dirty="0" smtClean="0"/>
              <a:t>重要的</a:t>
            </a:r>
            <a:endParaRPr lang="zh-TW" altLang="en-US" dirty="0" smtClean="0"/>
          </a:p>
          <a:p>
            <a:pPr lvl="0"/>
            <a:r>
              <a:rPr lang="zh-TW" altLang="en-US" dirty="0" smtClean="0"/>
              <a:t>找出</a:t>
            </a:r>
            <a:r>
              <a:rPr lang="zh-TW" altLang="en-US" b="1" dirty="0" smtClean="0">
                <a:solidFill>
                  <a:srgbClr val="FF0000"/>
                </a:solidFill>
              </a:rPr>
              <a:t>五個</a:t>
            </a:r>
            <a:r>
              <a:rPr lang="zh-TW" altLang="en-US" dirty="0" smtClean="0"/>
              <a:t>重要的字詞</a:t>
            </a:r>
          </a:p>
          <a:p>
            <a:pPr lvl="0"/>
            <a:r>
              <a:rPr lang="zh-TW" altLang="en-US" dirty="0" smtClean="0"/>
              <a:t>解釋</a:t>
            </a:r>
            <a:r>
              <a:rPr lang="en-US" dirty="0" smtClean="0"/>
              <a:t>/</a:t>
            </a:r>
            <a:r>
              <a:rPr lang="zh-TW" altLang="en-US" dirty="0" smtClean="0"/>
              <a:t>說明這五個字詞</a:t>
            </a:r>
          </a:p>
          <a:p>
            <a:pPr lvl="0"/>
            <a:r>
              <a:rPr lang="zh-TW" altLang="en-US" dirty="0" smtClean="0"/>
              <a:t>說明為何這些字對理解這個故事的重要性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文字小精靈</a:t>
            </a:r>
            <a:endParaRPr lang="zh-TW" altLang="en-US" dirty="0"/>
          </a:p>
        </p:txBody>
      </p:sp>
      <p:pic>
        <p:nvPicPr>
          <p:cNvPr id="4" name="圖片 3" descr="http://img27.imageshack.us/img27/7555/370710824844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42"/>
            <a:ext cx="1522029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/>
          <a:lstStyle/>
          <a:p>
            <a:r>
              <a:rPr lang="zh-TW" altLang="en-US" dirty="0" smtClean="0"/>
              <a:t>尋找自己文化與故事中文化的</a:t>
            </a:r>
            <a:r>
              <a:rPr lang="zh-TW" altLang="en-US" dirty="0" smtClean="0"/>
              <a:t>差異</a:t>
            </a:r>
            <a:endParaRPr lang="en-US" altLang="zh-TW" dirty="0" smtClean="0"/>
          </a:p>
          <a:p>
            <a:r>
              <a:rPr lang="zh-TW" altLang="en-US" dirty="0" smtClean="0"/>
              <a:t>找出</a:t>
            </a:r>
            <a:r>
              <a:rPr lang="en-US" dirty="0" smtClean="0"/>
              <a:t>2-3</a:t>
            </a:r>
            <a:r>
              <a:rPr lang="zh-TW" altLang="en-US" dirty="0" smtClean="0"/>
              <a:t>段顯示故事中文化的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r>
              <a:rPr lang="zh-TW" altLang="en-US" dirty="0" smtClean="0"/>
              <a:t>讀給大家聽或是找一個成員來</a:t>
            </a:r>
            <a:r>
              <a:rPr lang="zh-TW" altLang="en-US" dirty="0" smtClean="0"/>
              <a:t>閱讀</a:t>
            </a:r>
            <a:endParaRPr lang="en-US" altLang="zh-TW" dirty="0" smtClean="0"/>
          </a:p>
          <a:p>
            <a:r>
              <a:rPr lang="zh-TW" altLang="en-US" dirty="0" smtClean="0"/>
              <a:t>針對文化點提出一些問題問團員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文化小捕手</a:t>
            </a:r>
            <a:endParaRPr lang="zh-TW" altLang="en-US" dirty="0"/>
          </a:p>
        </p:txBody>
      </p:sp>
      <p:pic>
        <p:nvPicPr>
          <p:cNvPr id="4" name="圖片 3" descr="金探子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357950" y="428604"/>
            <a:ext cx="1571636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正</a:t>
            </a:r>
            <a:r>
              <a:rPr lang="zh-TW" altLang="zh-TW" sz="3200" dirty="0" smtClean="0"/>
              <a:t>史</a:t>
            </a:r>
            <a:r>
              <a:rPr lang="zh-TW" altLang="en-US" sz="3200" dirty="0" smtClean="0"/>
              <a:t>與小說</a:t>
            </a:r>
            <a:endParaRPr lang="en-US" altLang="zh-TW" sz="3200" dirty="0" smtClean="0"/>
          </a:p>
          <a:p>
            <a:pPr lvl="1"/>
            <a:r>
              <a:rPr lang="zh-TW" altLang="en-US" sz="2800" dirty="0"/>
              <a:t>三國志＆</a:t>
            </a:r>
            <a:r>
              <a:rPr lang="zh-TW" altLang="en-US" sz="2800" dirty="0" smtClean="0"/>
              <a:t>三國演義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明史＆倚天屠龍</a:t>
            </a:r>
            <a:r>
              <a:rPr lang="zh-TW" altLang="en-US" sz="2800" dirty="0" smtClean="0"/>
              <a:t>記</a:t>
            </a:r>
            <a:endParaRPr lang="en-US" altLang="zh-TW" sz="2800" dirty="0" smtClean="0"/>
          </a:p>
          <a:p>
            <a:r>
              <a:rPr lang="zh-TW" altLang="en-US" sz="3200" dirty="0" smtClean="0"/>
              <a:t>事實與真相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歷史記載事實，卻不一定是真相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小說寫的是真相，卻不一定是事實</a:t>
            </a:r>
            <a:endParaRPr lang="en-US" altLang="zh-TW" sz="2800" dirty="0" smtClean="0"/>
          </a:p>
          <a:p>
            <a:r>
              <a:rPr lang="zh-TW" altLang="en-US" sz="3200" dirty="0"/>
              <a:t>文本與影</a:t>
            </a:r>
            <a:r>
              <a:rPr lang="zh-TW" altLang="en-US" sz="3200" dirty="0" smtClean="0"/>
              <a:t>本</a:t>
            </a:r>
            <a:endParaRPr lang="en-US" altLang="zh-TW" sz="32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課程目標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86"/>
          <a:stretch/>
        </p:blipFill>
        <p:spPr>
          <a:xfrm>
            <a:off x="3707904" y="332656"/>
            <a:ext cx="5066591" cy="1258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880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103-1</a:t>
            </a:r>
            <a:r>
              <a:rPr lang="zh-TW" altLang="en-US" sz="3200" dirty="0" smtClean="0"/>
              <a:t>教育部公民核心課程課群計畫案</a:t>
            </a:r>
            <a:endParaRPr lang="en-US" altLang="zh-TW" sz="3200" dirty="0" smtClean="0"/>
          </a:p>
          <a:p>
            <a:r>
              <a:rPr lang="zh-TW" altLang="en-US" sz="3200" dirty="0" smtClean="0"/>
              <a:t>三個課群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閔宇經老師→政治利維坦：視域融合與象徵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李小清老師→科技烏托邦：文學原型與創生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邵承芬老師→歷史共和國：互文詮釋與想像</a:t>
            </a:r>
            <a:endParaRPr lang="en-US" altLang="zh-TW" sz="2800" dirty="0" smtClean="0"/>
          </a:p>
          <a:p>
            <a:r>
              <a:rPr lang="zh-TW" altLang="en-US" sz="3200" dirty="0" smtClean="0"/>
              <a:t>課群聯盟</a:t>
            </a:r>
            <a:r>
              <a:rPr lang="en-US" altLang="zh-TW" sz="3200" dirty="0">
                <a:hlinkClick r:id="rId2"/>
              </a:rPr>
              <a:t>http://goo.gl/7jEbMU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課程性質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672013"/>
            <a:ext cx="2163600" cy="2015082"/>
          </a:xfrm>
          <a:prstGeom prst="rect">
            <a:avLst/>
          </a:prstGeom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841" y="4639220"/>
            <a:ext cx="2160240" cy="20478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622822"/>
            <a:ext cx="2162175" cy="20478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310" y="56064"/>
            <a:ext cx="3686690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7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TW" altLang="en-US" sz="3200" dirty="0" smtClean="0"/>
              <a:t>四大小說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三國演義→東漢末年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倚天屠龍</a:t>
            </a:r>
            <a:r>
              <a:rPr lang="zh-TW" altLang="en-US" sz="2800" dirty="0" smtClean="0"/>
              <a:t>記→元朝末年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傾城之</a:t>
            </a:r>
            <a:r>
              <a:rPr lang="zh-TW" altLang="en-US" sz="2800" dirty="0" smtClean="0"/>
              <a:t>戀→二戰期間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孤</a:t>
            </a:r>
            <a:r>
              <a:rPr lang="zh-TW" altLang="en-US" sz="2800" dirty="0"/>
              <a:t>戀</a:t>
            </a:r>
            <a:r>
              <a:rPr lang="zh-TW" altLang="en-US" sz="2800" dirty="0" smtClean="0"/>
              <a:t>花→</a:t>
            </a:r>
            <a:r>
              <a:rPr lang="en-US" altLang="zh-TW" sz="2800" dirty="0" smtClean="0"/>
              <a:t>1950</a:t>
            </a:r>
            <a:r>
              <a:rPr lang="zh-TW" altLang="en-US" sz="2800" dirty="0" smtClean="0"/>
              <a:t>年代的台北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課程內容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568" y="1499818"/>
            <a:ext cx="4108450" cy="45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44" y="1157730"/>
            <a:ext cx="7560840" cy="494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53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辯論式學習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小組腦力激盪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互相觀摩學習</a:t>
            </a:r>
            <a:endParaRPr lang="en-US" altLang="zh-TW" sz="2800" dirty="0" smtClean="0"/>
          </a:p>
          <a:p>
            <a:r>
              <a:rPr lang="zh-TW" altLang="en-US" sz="3200" dirty="0" smtClean="0"/>
              <a:t>課後討論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分由</a:t>
            </a:r>
            <a:r>
              <a:rPr lang="en-US" altLang="zh-TW" sz="2800" dirty="0" smtClean="0"/>
              <a:t>TA</a:t>
            </a:r>
            <a:r>
              <a:rPr lang="zh-TW" altLang="en-US" sz="2800" dirty="0" smtClean="0"/>
              <a:t>帶領</a:t>
            </a:r>
            <a:endParaRPr lang="en-US" altLang="zh-TW" sz="2800" dirty="0" smtClean="0"/>
          </a:p>
          <a:p>
            <a:r>
              <a:rPr lang="zh-TW" altLang="en-US" sz="3200" dirty="0" smtClean="0"/>
              <a:t>課後影片欣賞→健行電影院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聘請額外師資帶領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經營模式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2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歷史素養→思考與辯證的能力</a:t>
            </a:r>
            <a:endParaRPr lang="en-US" altLang="zh-TW" sz="2800" dirty="0" smtClean="0"/>
          </a:p>
          <a:p>
            <a:r>
              <a:rPr lang="zh-TW" altLang="en-US" sz="2800" dirty="0"/>
              <a:t>倫理</a:t>
            </a:r>
            <a:r>
              <a:rPr lang="zh-TW" altLang="en-US" sz="2800" dirty="0" smtClean="0"/>
              <a:t>素養→道德與倫理的關聯；安定與和諧的力量</a:t>
            </a:r>
            <a:endParaRPr lang="en-US" altLang="zh-TW" sz="2800" dirty="0" smtClean="0"/>
          </a:p>
          <a:p>
            <a:r>
              <a:rPr lang="zh-TW" altLang="en-US" sz="2800" dirty="0" smtClean="0"/>
              <a:t>民主素養→思維與思辯的能力</a:t>
            </a:r>
            <a:endParaRPr lang="en-US" altLang="zh-TW" sz="2800" dirty="0" smtClean="0"/>
          </a:p>
          <a:p>
            <a:r>
              <a:rPr lang="zh-TW" altLang="en-US" sz="2800" dirty="0" smtClean="0"/>
              <a:t>媒體素養→批判與省思的能力</a:t>
            </a:r>
            <a:endParaRPr lang="en-US" altLang="zh-TW" sz="2800" dirty="0" smtClean="0"/>
          </a:p>
          <a:p>
            <a:r>
              <a:rPr lang="zh-TW" altLang="en-US" sz="2800" dirty="0" smtClean="0"/>
              <a:t>美學素養→美的感知；生活美學的建構</a:t>
            </a:r>
            <a:endParaRPr lang="en-US" altLang="zh-TW" sz="2800" dirty="0" smtClean="0"/>
          </a:p>
          <a:p>
            <a:pPr marL="109728" indent="0">
              <a:buNone/>
            </a:pP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預期學習效能→</a:t>
            </a:r>
            <a:r>
              <a:rPr lang="zh-TW" altLang="en-US" dirty="0" smtClean="0">
                <a:solidFill>
                  <a:srgbClr val="FF0000"/>
                </a:solidFill>
              </a:rPr>
              <a:t>五大素養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hlinkClick r:id="rId2"/>
              </a:rPr>
              <a:t>期中影像心視界</a:t>
            </a:r>
            <a:r>
              <a:rPr lang="zh-TW" altLang="en-US" sz="3200" dirty="0" smtClean="0"/>
              <a:t>佔</a:t>
            </a:r>
            <a:r>
              <a:rPr lang="en-US" altLang="zh-TW" sz="3200" dirty="0" smtClean="0">
                <a:solidFill>
                  <a:srgbClr val="FF0000"/>
                </a:solidFill>
              </a:rPr>
              <a:t>30%</a:t>
            </a:r>
          </a:p>
          <a:p>
            <a:pPr lvl="1"/>
            <a:r>
              <a:rPr lang="zh-TW" altLang="en-US" sz="2800" dirty="0" smtClean="0"/>
              <a:t>以個人為單位→歷史與倫理素養</a:t>
            </a:r>
            <a:endParaRPr lang="en-US" altLang="zh-TW" sz="2800" dirty="0" smtClean="0"/>
          </a:p>
          <a:p>
            <a:r>
              <a:rPr lang="zh-TW" altLang="en-US" sz="3200" dirty="0" smtClean="0">
                <a:hlinkClick r:id="rId3"/>
              </a:rPr>
              <a:t>期末微廣告</a:t>
            </a:r>
            <a:r>
              <a:rPr lang="zh-TW" altLang="en-US" sz="3200" dirty="0" smtClean="0"/>
              <a:t>佔</a:t>
            </a:r>
            <a:r>
              <a:rPr lang="en-US" altLang="zh-TW" sz="3200" dirty="0" smtClean="0">
                <a:solidFill>
                  <a:srgbClr val="FF0000"/>
                </a:solidFill>
              </a:rPr>
              <a:t>30%</a:t>
            </a:r>
          </a:p>
          <a:p>
            <a:pPr lvl="1"/>
            <a:r>
              <a:rPr lang="zh-TW" altLang="en-US" sz="2800" dirty="0" smtClean="0"/>
              <a:t>以小組為單位→歷史與美學素養</a:t>
            </a:r>
            <a:endParaRPr lang="en-US" altLang="zh-TW" sz="2800" dirty="0" smtClean="0"/>
          </a:p>
          <a:p>
            <a:r>
              <a:rPr lang="zh-TW" altLang="en-US" sz="3200" dirty="0" smtClean="0"/>
              <a:t>課後健行電影院成績佔</a:t>
            </a:r>
            <a:r>
              <a:rPr lang="en-US" altLang="zh-TW" sz="3200" dirty="0" smtClean="0">
                <a:solidFill>
                  <a:srgbClr val="FF0000"/>
                </a:solidFill>
              </a:rPr>
              <a:t>10%</a:t>
            </a:r>
          </a:p>
          <a:p>
            <a:pPr lvl="1"/>
            <a:r>
              <a:rPr lang="zh-TW" altLang="en-US" sz="2800" dirty="0" smtClean="0"/>
              <a:t>以個人為單位→媒體與美學素養</a:t>
            </a:r>
            <a:endParaRPr lang="en-US" altLang="zh-TW" sz="2800" dirty="0"/>
          </a:p>
          <a:p>
            <a:r>
              <a:rPr lang="zh-TW" altLang="en-US" sz="3200" dirty="0" smtClean="0"/>
              <a:t>課堂經營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討論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佔</a:t>
            </a:r>
            <a:r>
              <a:rPr lang="en-US" altLang="zh-TW" sz="3200" dirty="0" smtClean="0">
                <a:solidFill>
                  <a:srgbClr val="FF0000"/>
                </a:solidFill>
              </a:rPr>
              <a:t>30%</a:t>
            </a:r>
          </a:p>
          <a:p>
            <a:pPr lvl="2"/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以小組為單位→民主素養</a:t>
            </a:r>
            <a:endParaRPr lang="en-US" altLang="zh-TW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sz="3200" dirty="0"/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成績評量</a:t>
            </a:r>
            <a:endParaRPr lang="zh-TW" altLang="en-US" dirty="0"/>
          </a:p>
        </p:txBody>
      </p:sp>
      <p:pic>
        <p:nvPicPr>
          <p:cNvPr id="4" name="圖片 3" descr="健行電影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714356"/>
            <a:ext cx="7337517" cy="5400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33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除了知識的累積外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團隊合作→職場的必要訓練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自我的探索→自知方可知</a:t>
            </a:r>
            <a:r>
              <a:rPr lang="zh-TW" altLang="en-US" sz="2800" dirty="0" smtClean="0"/>
              <a:t>人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加強知識的廣度與深度→修一門課有三門課的效能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能見度→未來在計畫案的成果報告時是各大專院校共同競爭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自我的肯定</a:t>
            </a:r>
            <a:r>
              <a:rPr lang="zh-TW" altLang="en-US" sz="2800" dirty="0" smtClean="0"/>
              <a:t>→激發自己的潛能</a:t>
            </a:r>
            <a:r>
              <a:rPr lang="zh-TW" altLang="en-US" sz="2800" dirty="0"/>
              <a:t>；有為者亦若是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課程的附加價值</a:t>
            </a:r>
          </a:p>
        </p:txBody>
      </p:sp>
    </p:spTree>
    <p:extLst>
      <p:ext uri="{BB962C8B-B14F-4D97-AF65-F5344CB8AC3E}">
        <p14:creationId xmlns:p14="http://schemas.microsoft.com/office/powerpoint/2010/main" xmlns="" val="15098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組→三國演義</a:t>
            </a:r>
            <a:endParaRPr lang="en-US" altLang="zh-TW" dirty="0" smtClean="0"/>
          </a:p>
          <a:p>
            <a:r>
              <a:rPr lang="en-US" altLang="zh-TW" dirty="0" smtClean="0"/>
              <a:t>34</a:t>
            </a:r>
            <a:r>
              <a:rPr lang="zh-TW" altLang="en-US" dirty="0" smtClean="0"/>
              <a:t>組→傾城之戀</a:t>
            </a:r>
            <a:endParaRPr lang="en-US" altLang="zh-TW" dirty="0" smtClean="0"/>
          </a:p>
          <a:p>
            <a:r>
              <a:rPr lang="en-US" altLang="zh-TW" dirty="0" smtClean="0"/>
              <a:t>56</a:t>
            </a:r>
            <a:r>
              <a:rPr lang="zh-TW" altLang="en-US" dirty="0" smtClean="0"/>
              <a:t>組→倚天屠龍記</a:t>
            </a:r>
            <a:endParaRPr lang="en-US" altLang="zh-TW" dirty="0" smtClean="0"/>
          </a:p>
          <a:p>
            <a:r>
              <a:rPr lang="en-US" altLang="zh-TW" dirty="0" smtClean="0"/>
              <a:t>78</a:t>
            </a:r>
            <a:r>
              <a:rPr lang="zh-TW" altLang="en-US" dirty="0" smtClean="0"/>
              <a:t>組→孤戀花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進行分組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00174"/>
            <a:ext cx="7559675" cy="4830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09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667</TotalTime>
  <Words>654</Words>
  <Application>Microsoft Office PowerPoint</Application>
  <PresentationFormat>如螢幕大小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匯合</vt:lpstr>
      <vt:lpstr>課程入門</vt:lpstr>
      <vt:lpstr>課程目標</vt:lpstr>
      <vt:lpstr>課程性質</vt:lpstr>
      <vt:lpstr>課程內容</vt:lpstr>
      <vt:lpstr>經營模式</vt:lpstr>
      <vt:lpstr>預期學習效能→五大素養</vt:lpstr>
      <vt:lpstr>成績評量</vt:lpstr>
      <vt:lpstr>課程的附加價值</vt:lpstr>
      <vt:lpstr>進行分組</vt:lpstr>
      <vt:lpstr>角色分配(每組必須有一人擔任)</vt:lpstr>
      <vt:lpstr>柯南</vt:lpstr>
      <vt:lpstr>賈伯斯</vt:lpstr>
      <vt:lpstr>段落小編</vt:lpstr>
      <vt:lpstr>文字小精靈</vt:lpstr>
      <vt:lpstr>文化小捕手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1022歷史人物分析</dc:title>
  <dc:creator>USER</dc:creator>
  <cp:lastModifiedBy>ZiyouXP</cp:lastModifiedBy>
  <cp:revision>24</cp:revision>
  <dcterms:created xsi:type="dcterms:W3CDTF">2014-02-06T08:34:28Z</dcterms:created>
  <dcterms:modified xsi:type="dcterms:W3CDTF">2014-09-15T09:56:38Z</dcterms:modified>
</cp:coreProperties>
</file>