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2" r:id="rId6"/>
    <p:sldId id="260" r:id="rId7"/>
    <p:sldId id="295" r:id="rId8"/>
    <p:sldId id="266" r:id="rId9"/>
    <p:sldId id="261" r:id="rId10"/>
    <p:sldId id="269" r:id="rId11"/>
    <p:sldId id="270" r:id="rId12"/>
    <p:sldId id="267" r:id="rId13"/>
    <p:sldId id="271" r:id="rId14"/>
    <p:sldId id="272" r:id="rId15"/>
    <p:sldId id="274" r:id="rId16"/>
    <p:sldId id="273" r:id="rId17"/>
    <p:sldId id="277" r:id="rId18"/>
    <p:sldId id="278" r:id="rId19"/>
    <p:sldId id="279" r:id="rId20"/>
    <p:sldId id="268" r:id="rId21"/>
    <p:sldId id="287" r:id="rId22"/>
    <p:sldId id="288" r:id="rId23"/>
    <p:sldId id="289" r:id="rId24"/>
    <p:sldId id="290" r:id="rId25"/>
    <p:sldId id="291" r:id="rId26"/>
    <p:sldId id="293" r:id="rId27"/>
    <p:sldId id="294" r:id="rId2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470" autoAdjust="0"/>
    <p:restoredTop sz="94660"/>
  </p:normalViewPr>
  <p:slideViewPr>
    <p:cSldViewPr>
      <p:cViewPr varScale="1">
        <p:scale>
          <a:sx n="62" d="100"/>
          <a:sy n="62" d="100"/>
        </p:scale>
        <p:origin x="-1488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40746D-E0D7-4975-9283-4F19A7E74C44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98670-AFF4-4A92-B5F5-191BD8BD1A05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E36D66-BB7C-4455-B2C3-F5206D9AF5AD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2F1F4E-809B-4027-BB4F-FF2616E16799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564DB6-3E71-460A-9B9E-62555EB1889A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13374-39B8-4728-BFDA-03259329FC06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B5FE8F-EB3A-4817-9565-6C420F897E3A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6C66D9-0AE0-4F31-809A-02193EC53AF1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DB4273-81B9-4BE5-B6D8-CA1C74B67F55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F960FB-2EB1-4CD1-8964-0133E12D3DEF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AE218-D789-4CC3-90D6-D4CD7A4C6AFB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7D7757-D402-4464-ADDD-D882CB277274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3F1981-E271-43C5-96F0-65684857179A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55A4-DC89-4F18-8622-F28AE2946879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0955B4-8EA4-47DD-87CB-01C64E606F3B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1406F-6EBC-4674-8CEE-3622A7FAB365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635C52-854B-404E-8F88-8E986346F6A4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A1FC85-BE5F-40EA-B01B-5DBD4AC46FC4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F636D1-D4FB-4327-8FF8-6D433F51A848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94CDE-0748-4133-A117-BFD24DA917A7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48F7AB-75C9-478E-9EC1-CD365299B7A5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7FC65-FC28-438A-AC60-417BD52C6E3B}" type="slidenum">
              <a:rPr lang="fr-CA"/>
              <a:pPr/>
              <a:t>‹#›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F64B23F6-5772-4C51-81BC-A70213F68B75}" type="datetimeFigureOut">
              <a:rPr lang="fr-FR" altLang="zh-TW"/>
              <a:pPr/>
              <a:t>28/06/2016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96B620F-724B-4A71-92E8-9D92FB4A81F2}" type="slidenum">
              <a:rPr lang="fr-CA"/>
              <a:pPr/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BRfStkcB-0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class/ge06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470025"/>
          </a:xfrm>
        </p:spPr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104-5</a:t>
            </a:r>
            <a:r>
              <a:rPr lang="zh-TW" altLang="en-US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台灣</a:t>
            </a:r>
            <a:r>
              <a:rPr lang="zh-TW" altLang="en-US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文化創意產業的發展</a:t>
            </a:r>
            <a:endParaRPr lang="fr-CA" dirty="0" smtClean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2843808" y="4365104"/>
            <a:ext cx="5757890" cy="1109667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健行科技大學通識教育中心</a:t>
            </a:r>
            <a:endParaRPr lang="en-US" altLang="zh-TW" dirty="0" smtClean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邵承芬老師</a:t>
            </a:r>
            <a:r>
              <a:rPr lang="en-US" altLang="zh-TW" dirty="0" err="1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cfshaw</a:t>
            </a:r>
            <a:r>
              <a:rPr lang="en-US" altLang="zh-TW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/A737</a:t>
            </a:r>
            <a:endParaRPr lang="fr-CA" dirty="0" smtClean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060848"/>
            <a:ext cx="4018572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855396" cy="618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708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" y="0"/>
            <a:ext cx="9139097" cy="684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77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400800" cy="115212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Adobe 楷体 Std R" pitchFamily="18" charset="-128"/>
                <a:ea typeface="Adobe 楷体 Std R" pitchFamily="18" charset="-128"/>
              </a:rPr>
              <a:t>授課</a:t>
            </a:r>
            <a:r>
              <a:rPr lang="zh-TW" altLang="en-US" b="1" dirty="0" smtClean="0">
                <a:solidFill>
                  <a:srgbClr val="FF0000"/>
                </a:solidFill>
                <a:latin typeface="Adobe 楷体 Std R" pitchFamily="18" charset="-128"/>
                <a:ea typeface="Adobe 楷体 Std R" pitchFamily="18" charset="-128"/>
              </a:rPr>
              <a:t>內容</a:t>
            </a:r>
            <a:endParaRPr lang="fr-CA" b="1" dirty="0" smtClean="0">
              <a:solidFill>
                <a:srgbClr val="FF000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123728" y="1625390"/>
            <a:ext cx="6840760" cy="525658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什麼是文化創意產業？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外國文創案例分析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故宮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</a:t>
            </a:r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文創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泉源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創意思考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創意與品牌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協同教學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</a:t>
            </a:r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客與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智慧財產權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教學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閒置空間活化與地方傳統產業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新生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影視文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創案例分析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endParaRPr lang="fr-CA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552" y="4005064"/>
            <a:ext cx="581216" cy="711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367" y="1682792"/>
            <a:ext cx="541401" cy="66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632" y="2264512"/>
            <a:ext cx="590136" cy="722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07" y="2816884"/>
            <a:ext cx="566861" cy="693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06" y="3383244"/>
            <a:ext cx="566862" cy="69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607380"/>
            <a:ext cx="566862" cy="69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794" y="5214950"/>
            <a:ext cx="580934" cy="76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3747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" y="119063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103423" y="260648"/>
            <a:ext cx="7040577" cy="1143000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什麼是文化創意產業</a:t>
            </a:r>
            <a:endParaRPr lang="fr-CA" sz="54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2132856"/>
            <a:ext cx="6643734" cy="4225072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文化</a:t>
            </a:r>
            <a:r>
              <a:rPr lang="en-US" altLang="zh-TW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+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</a:t>
            </a:r>
            <a:r>
              <a:rPr lang="en-US" altLang="zh-TW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=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產業？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文化產業化；產業文化化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什麼是文化？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如何產業化？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？源自於何？</a:t>
            </a:r>
            <a:endParaRPr lang="fr-CA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831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419056" cy="1143000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外國文創案例分析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2492896"/>
            <a:ext cx="6643734" cy="3865032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韓國大長今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美國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迪士尼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日本北海道小樽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倉庫區</a:t>
            </a:r>
            <a:endParaRPr lang="fr-CA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3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3721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故宮</a:t>
            </a:r>
            <a:r>
              <a:rPr lang="en-US" altLang="zh-TW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</a:t>
            </a:r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文創泉源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1988840"/>
            <a:ext cx="6643734" cy="4536504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台北故宮與北京故宮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文創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泉源</a:t>
            </a:r>
            <a:r>
              <a:rPr lang="en-US" altLang="zh-TW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朕</a:t>
            </a:r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知道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了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校外參訪</a:t>
            </a:r>
            <a:r>
              <a:rPr lang="en-US" altLang="zh-TW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自行前往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故宮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三寶→</a:t>
            </a:r>
            <a:r>
              <a:rPr lang="zh-TW" altLang="en-US" sz="4000" b="1" dirty="0" smtClean="0">
                <a:solidFill>
                  <a:srgbClr val="FF000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至善三寶鍋</a:t>
            </a:r>
            <a:endParaRPr lang="en-US" altLang="zh-TW" sz="4000" b="1" dirty="0" smtClean="0">
              <a:solidFill>
                <a:srgbClr val="FF000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翠玉白菜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肉形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石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毛公鼎</a:t>
            </a:r>
            <a:endParaRPr lang="fr-CA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3720"/>
          <a:stretch/>
        </p:blipFill>
        <p:spPr bwMode="auto">
          <a:xfrm>
            <a:off x="4981394" y="32008"/>
            <a:ext cx="4162606" cy="3628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33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9853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1143000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創意與品牌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2132856"/>
            <a:ext cx="6643734" cy="4225072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協同教學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王坪主任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通識教育中心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主任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土木系專任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教師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土木＋設計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品牌的意涵</a:t>
            </a:r>
            <a:endParaRPr lang="fr-CA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5115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491064" cy="1143000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創客與智慧財產權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1916832"/>
            <a:ext cx="6643734" cy="4441096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協同教學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閔宇經老師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本校通識教育中心法政專任</a:t>
            </a:r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教師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創客與智慧財產權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什麼是創客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如何注意智慧財產權</a:t>
            </a:r>
            <a:endParaRPr lang="fr-CA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5" name="AutoShape 13"/>
          <p:cNvSpPr>
            <a:spLocks noChangeArrowheads="1"/>
          </p:cNvSpPr>
          <p:nvPr/>
        </p:nvSpPr>
        <p:spPr bwMode="auto">
          <a:xfrm>
            <a:off x="179512" y="2270"/>
            <a:ext cx="2448346" cy="1751707"/>
          </a:xfrm>
          <a:prstGeom prst="cloudCallout">
            <a:avLst>
              <a:gd name="adj1" fmla="val 77922"/>
              <a:gd name="adj2" fmla="val 72546"/>
            </a:avLst>
          </a:prstGeom>
          <a:solidFill>
            <a:srgbClr val="FFFF00"/>
          </a:solidFill>
          <a:ln w="952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zh-TW" altLang="en-US" sz="3200" dirty="0" smtClean="0">
                <a:solidFill>
                  <a:srgbClr val="000000"/>
                </a:solidFill>
                <a:ea typeface="標楷體" pitchFamily="65" charset="-120"/>
              </a:rPr>
              <a:t>單元五</a:t>
            </a:r>
            <a:endParaRPr kumimoji="1" lang="zh-TW" altLang="zh-TW" sz="3200" dirty="0" smtClean="0">
              <a:solidFill>
                <a:srgbClr val="000000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09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552728" cy="1143000"/>
          </a:xfrm>
        </p:spPr>
        <p:txBody>
          <a:bodyPr/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空間活化與產業新生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1772816"/>
            <a:ext cx="6643734" cy="4585112"/>
          </a:xfrm>
        </p:spPr>
        <p:txBody>
          <a:bodyPr/>
          <a:lstStyle/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閒置空間活化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什麼是閒置空間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文化創意園區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地方傳統產業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鶯歌陶瓷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阿原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肥皂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如何走出新生命</a:t>
            </a:r>
            <a:endParaRPr lang="fr-CA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8235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804248" cy="1143000"/>
          </a:xfrm>
        </p:spPr>
        <p:txBody>
          <a:bodyPr/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影視文</a:t>
            </a:r>
            <a:r>
              <a:rPr lang="zh-TW" altLang="en-US" sz="5400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創案例分析</a:t>
            </a:r>
            <a:endParaRPr lang="en-US" altLang="zh-TW" sz="5400" dirty="0">
              <a:solidFill>
                <a:schemeClr val="bg1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1988840"/>
            <a:ext cx="6643734" cy="4369088"/>
          </a:xfrm>
        </p:spPr>
        <p:txBody>
          <a:bodyPr/>
          <a:lstStyle/>
          <a:p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海角七號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艋舺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大稻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埕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3600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賽德克巴</a:t>
            </a:r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萊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  <a:hlinkClick r:id="rId3"/>
              </a:rPr>
              <a:t>父後七日</a:t>
            </a:r>
            <a:endParaRPr lang="en-US" altLang="zh-TW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  <a:hlinkClick r:id="rId3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那些年我們一起追的女孩</a:t>
            </a:r>
            <a:endParaRPr lang="fr-CA" sz="36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46" y="285728"/>
            <a:ext cx="3206750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261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大綱</a:t>
            </a:r>
            <a:endParaRPr lang="fr-CA" sz="54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142976" y="1988840"/>
            <a:ext cx="6643734" cy="4369088"/>
          </a:xfrm>
        </p:spPr>
        <p:txBody>
          <a:bodyPr/>
          <a:lstStyle/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前言</a:t>
            </a:r>
            <a:r>
              <a:rPr lang="en-US" altLang="zh-TW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</a:t>
            </a:r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開課緣起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授課目標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經營模式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評分標準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授課內容</a:t>
            </a:r>
            <a:endParaRPr lang="en-US" altLang="zh-TW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sz="4000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結語</a:t>
            </a:r>
            <a:endParaRPr lang="fr-CA" sz="4000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248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>
                <a:solidFill>
                  <a:schemeClr val="bg1"/>
                </a:solidFill>
              </a:rPr>
              <a:t>結語</a:t>
            </a:r>
            <a:endParaRPr lang="fr-CA" sz="6000" dirty="0" smtClean="0">
              <a:solidFill>
                <a:schemeClr val="bg1"/>
              </a:solidFill>
            </a:endParaRP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1043608" y="1844824"/>
            <a:ext cx="7704856" cy="3697295"/>
          </a:xfrm>
        </p:spPr>
        <p:txBody>
          <a:bodyPr/>
          <a:lstStyle/>
          <a:p>
            <a:r>
              <a:rPr lang="zh-TW" altLang="en-US" sz="50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專業內要內行</a:t>
            </a:r>
            <a:endParaRPr lang="en-US" altLang="zh-TW" sz="50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sz="46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成為一個專業的</a:t>
            </a:r>
            <a:r>
              <a:rPr lang="zh-TW" altLang="en-US" sz="4600" b="1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文化人</a:t>
            </a:r>
            <a:endParaRPr lang="en-US" altLang="zh-TW" sz="4600" b="1" dirty="0" smtClean="0">
              <a:solidFill>
                <a:srgbClr val="FFFF0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r>
              <a:rPr lang="zh-TW" altLang="en-US" sz="50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專業外不外行</a:t>
            </a:r>
            <a:endParaRPr lang="en-US" altLang="zh-TW" sz="50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sz="46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成為一個跨領域的</a:t>
            </a:r>
            <a:r>
              <a:rPr lang="zh-TW" altLang="en-US" sz="4600" b="1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文創人</a:t>
            </a:r>
            <a:endParaRPr lang="fr-CA" sz="4600" b="1" dirty="0" smtClean="0">
              <a:solidFill>
                <a:srgbClr val="FFFF0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525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39"/>
            <a:ext cx="6120680" cy="639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0775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624"/>
            <a:ext cx="7429500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3950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19425"/>
            <a:ext cx="7754044" cy="387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061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52641"/>
            <a:ext cx="7033964" cy="351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9004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281" y="620688"/>
            <a:ext cx="6552728" cy="5641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149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18778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031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4775"/>
            <a:ext cx="72009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551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64008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前言</a:t>
            </a:r>
            <a:r>
              <a:rPr lang="en-US" altLang="zh-TW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-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開課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緣起</a:t>
            </a:r>
            <a:endParaRPr lang="fr-CA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2286000" y="1857364"/>
            <a:ext cx="6400800" cy="426879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文創時代的來臨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Adobe 楷体 Std R" pitchFamily="18" charset="-128"/>
                <a:ea typeface="Adobe 楷体 Std R" pitchFamily="18" charset="-128"/>
              </a:rPr>
              <a:t>全球瘋文創</a:t>
            </a:r>
            <a:r>
              <a:rPr lang="fr-CA" b="1" dirty="0" smtClean="0">
                <a:solidFill>
                  <a:srgbClr val="7030A0"/>
                </a:solidFill>
                <a:latin typeface="Adobe 楷体 Std R" pitchFamily="18" charset="-128"/>
                <a:ea typeface="Adobe 楷体 Std R" pitchFamily="18" charset="-128"/>
              </a:rPr>
              <a:t> </a:t>
            </a:r>
          </a:p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台灣產業的困境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產業出走潮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釐清文化與文創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文化人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文創人</a:t>
            </a:r>
            <a:endParaRPr lang="en-US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endParaRPr lang="fr-CA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授課</a:t>
            </a:r>
            <a:r>
              <a:rPr lang="zh-TW" altLang="en-US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目標</a:t>
            </a:r>
            <a:endParaRPr lang="fr-CA" dirty="0" smtClean="0">
              <a:solidFill>
                <a:srgbClr val="FFFF0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4" name="六邊形 3"/>
          <p:cNvSpPr/>
          <p:nvPr/>
        </p:nvSpPr>
        <p:spPr>
          <a:xfrm>
            <a:off x="2786050" y="3786190"/>
            <a:ext cx="4071966" cy="1428760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solidFill>
                  <a:schemeClr val="tx1"/>
                </a:solidFill>
                <a:latin typeface="Adobe 楷体 Std R" pitchFamily="18" charset="-128"/>
                <a:ea typeface="Adobe 楷体 Std R" pitchFamily="18" charset="-128"/>
              </a:rPr>
              <a:t>成為一個文創人</a:t>
            </a:r>
            <a:endParaRPr lang="zh-TW" altLang="en-US" sz="3200" dirty="0">
              <a:solidFill>
                <a:schemeClr val="tx1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8" name="流程圖: 替代處理程序 7"/>
          <p:cNvSpPr/>
          <p:nvPr/>
        </p:nvSpPr>
        <p:spPr>
          <a:xfrm>
            <a:off x="214282" y="2428868"/>
            <a:ext cx="2571768" cy="114300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從歷史文化中取材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9" name="左-右-上三向箭號 8"/>
          <p:cNvSpPr/>
          <p:nvPr/>
        </p:nvSpPr>
        <p:spPr>
          <a:xfrm flipV="1">
            <a:off x="2857488" y="2786058"/>
            <a:ext cx="3500462" cy="785818"/>
          </a:xfrm>
          <a:prstGeom prst="leftRigh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流程圖: 替代處理程序 9"/>
          <p:cNvSpPr/>
          <p:nvPr/>
        </p:nvSpPr>
        <p:spPr>
          <a:xfrm>
            <a:off x="6429388" y="2428868"/>
            <a:ext cx="2571768" cy="114300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與現代科技結合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授課</a:t>
            </a:r>
            <a:r>
              <a:rPr lang="zh-TW" altLang="en-US" dirty="0" smtClean="0">
                <a:solidFill>
                  <a:srgbClr val="FFFF00"/>
                </a:solidFill>
                <a:latin typeface="Adobe 楷体 Std R" pitchFamily="18" charset="-128"/>
                <a:ea typeface="Adobe 楷体 Std R" pitchFamily="18" charset="-128"/>
              </a:rPr>
              <a:t>目標</a:t>
            </a:r>
            <a:endParaRPr lang="fr-CA" dirty="0" smtClean="0">
              <a:solidFill>
                <a:srgbClr val="FFFF0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2928926" y="1643050"/>
            <a:ext cx="3429024" cy="928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歷史的參與者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3000364" y="3500438"/>
            <a:ext cx="3429024" cy="92869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文化的鑑賞家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3000364" y="5572140"/>
            <a:ext cx="3429024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 smtClean="0">
                <a:latin typeface="Adobe 楷体 Std R" pitchFamily="18" charset="-128"/>
                <a:ea typeface="Adobe 楷体 Std R" pitchFamily="18" charset="-128"/>
              </a:rPr>
              <a:t>文創的實踐人</a:t>
            </a:r>
            <a:endParaRPr lang="zh-TW" altLang="en-US" sz="3200" dirty="0"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14" name="向下箭號 13"/>
          <p:cNvSpPr/>
          <p:nvPr/>
        </p:nvSpPr>
        <p:spPr>
          <a:xfrm>
            <a:off x="4572000" y="2643182"/>
            <a:ext cx="214314" cy="785818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向下箭號 14"/>
          <p:cNvSpPr/>
          <p:nvPr/>
        </p:nvSpPr>
        <p:spPr>
          <a:xfrm>
            <a:off x="4643438" y="4572008"/>
            <a:ext cx="214314" cy="78581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經營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模式</a:t>
            </a:r>
            <a:endParaRPr lang="fr-CA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286000" y="1857364"/>
            <a:ext cx="6750496" cy="426879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現況分析</a:t>
            </a:r>
            <a:r>
              <a:rPr lang="en-US" altLang="zh-TW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案例介紹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授課教師</a:t>
            </a:r>
            <a:r>
              <a:rPr lang="en-US" altLang="zh-TW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邵承芬老師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協同教學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王坪老師→品牌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閔</a:t>
            </a:r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宇經老師→創客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</a:rPr>
              <a:t>網站經營</a:t>
            </a:r>
            <a:endParaRPr lang="en-US" altLang="zh-TW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 lvl="1"/>
            <a:r>
              <a:rPr lang="fr-CA" dirty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  <a:hlinkClick r:id="rId3"/>
              </a:rPr>
              <a:t>http://</a:t>
            </a:r>
            <a:r>
              <a:rPr lang="fr-CA" dirty="0" smtClean="0">
                <a:solidFill>
                  <a:srgbClr val="002060"/>
                </a:solidFill>
                <a:latin typeface="Adobe 楷体 Std R" pitchFamily="18" charset="-128"/>
                <a:ea typeface="Adobe 楷体 Std R" pitchFamily="18" charset="-128"/>
                <a:hlinkClick r:id="rId3"/>
              </a:rPr>
              <a:t>sites.powercam.cc/class/ge06</a:t>
            </a:r>
            <a:endParaRPr lang="fr-CA" dirty="0" smtClean="0">
              <a:solidFill>
                <a:srgbClr val="002060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400800" cy="115212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授課內容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-1</a:t>
            </a:r>
            <a:endParaRPr lang="fr-CA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123728" y="1625390"/>
            <a:ext cx="6840760" cy="525658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四個面向解析文創產業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歷史文化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創意思考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品牌設計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pPr lvl="1"/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行銷策略</a:t>
            </a:r>
            <a:endParaRPr lang="fr-CA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69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>
          <a:xfrm>
            <a:off x="2339752" y="260648"/>
            <a:ext cx="6400800" cy="115212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授課內容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-2</a:t>
            </a:r>
            <a:endParaRPr lang="fr-CA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2123728" y="1625390"/>
            <a:ext cx="6840760" cy="525658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什麼是文化創意產業？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外國文創案例分析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故宮</a:t>
            </a:r>
            <a:r>
              <a:rPr lang="en-US" altLang="zh-TW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-</a:t>
            </a:r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文創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泉源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創意思考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品牌設計與行銷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教學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</a:t>
            </a:r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客與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智慧財產權</a:t>
            </a:r>
            <a:r>
              <a:rPr lang="en-US" altLang="zh-TW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/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協同教學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閒置空間活化與地方傳統產業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新生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影視文</a:t>
            </a:r>
            <a:r>
              <a:rPr lang="zh-TW" altLang="en-US" dirty="0" smtClean="0">
                <a:solidFill>
                  <a:srgbClr val="002060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創案例分析</a:t>
            </a:r>
            <a:endParaRPr lang="en-US" altLang="zh-TW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  <a:p>
            <a:endParaRPr lang="fr-CA" dirty="0" smtClean="0">
              <a:solidFill>
                <a:srgbClr val="002060"/>
              </a:solidFill>
              <a:latin typeface="Times New Roman" pitchFamily="18" charset="0"/>
              <a:ea typeface="Adobe 楷体 Std R" pitchFamily="18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869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>
                <a:solidFill>
                  <a:schemeClr val="bg1"/>
                </a:solidFill>
                <a:latin typeface="Times New Roman" pitchFamily="18" charset="0"/>
                <a:ea typeface="Adobe 楷体 Std R" pitchFamily="18" charset="-128"/>
                <a:cs typeface="Times New Roman" pitchFamily="18" charset="0"/>
              </a:rPr>
              <a:t>Happy Ending</a:t>
            </a:r>
            <a:endParaRPr lang="fr-CA" dirty="0" smtClean="0">
              <a:solidFill>
                <a:schemeClr val="bg1"/>
              </a:solidFill>
            </a:endParaRP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369729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sz="50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經濟發展才能帶動文化保存</a:t>
            </a:r>
            <a:endParaRPr lang="en-US" altLang="zh-TW" sz="50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  <a:p>
            <a:pPr>
              <a:lnSpc>
                <a:spcPct val="150000"/>
              </a:lnSpc>
            </a:pPr>
            <a:r>
              <a:rPr lang="zh-TW" altLang="en-US" sz="5000" dirty="0" smtClean="0">
                <a:solidFill>
                  <a:schemeClr val="bg1"/>
                </a:solidFill>
                <a:latin typeface="Adobe 楷体 Std R" pitchFamily="18" charset="-128"/>
                <a:ea typeface="Adobe 楷体 Std R" pitchFamily="18" charset="-128"/>
              </a:rPr>
              <a:t>文化深根才能延續經濟動能</a:t>
            </a:r>
            <a:endParaRPr lang="fr-CA" sz="5000" dirty="0" smtClean="0">
              <a:solidFill>
                <a:schemeClr val="bg1"/>
              </a:solidFill>
              <a:latin typeface="Adobe 楷体 Std R" pitchFamily="18" charset="-128"/>
              <a:ea typeface="Adobe 楷体 Std R" pitchFamily="1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2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128</Template>
  <TotalTime>286</TotalTime>
  <Words>464</Words>
  <Application>Microsoft Office PowerPoint</Application>
  <PresentationFormat>如螢幕大小 (4:3)</PresentationFormat>
  <Paragraphs>112</Paragraphs>
  <Slides>27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28" baseType="lpstr">
      <vt:lpstr>128</vt:lpstr>
      <vt:lpstr>104-5台灣文化創意產業的發展</vt:lpstr>
      <vt:lpstr>大綱</vt:lpstr>
      <vt:lpstr>前言-開課緣起</vt:lpstr>
      <vt:lpstr>授課目標</vt:lpstr>
      <vt:lpstr>授課目標</vt:lpstr>
      <vt:lpstr>經營模式</vt:lpstr>
      <vt:lpstr>授課內容-1</vt:lpstr>
      <vt:lpstr>授課內容-2</vt:lpstr>
      <vt:lpstr>Happy Ending</vt:lpstr>
      <vt:lpstr>投影片 10</vt:lpstr>
      <vt:lpstr>投影片 11</vt:lpstr>
      <vt:lpstr>授課內容</vt:lpstr>
      <vt:lpstr>什麼是文化創意產業</vt:lpstr>
      <vt:lpstr>外國文創案例分析</vt:lpstr>
      <vt:lpstr>故宮-文創泉源</vt:lpstr>
      <vt:lpstr>創意與品牌</vt:lpstr>
      <vt:lpstr>創客與智慧財產權</vt:lpstr>
      <vt:lpstr>空間活化與產業新生</vt:lpstr>
      <vt:lpstr>影視文創案例分析</vt:lpstr>
      <vt:lpstr>結語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1042台灣文化創意產業的發展</dc:title>
  <dc:creator>SHAW</dc:creator>
  <cp:lastModifiedBy>SHAW</cp:lastModifiedBy>
  <cp:revision>30</cp:revision>
  <dcterms:created xsi:type="dcterms:W3CDTF">2016-02-19T04:08:55Z</dcterms:created>
  <dcterms:modified xsi:type="dcterms:W3CDTF">2016-06-28T05:42:50Z</dcterms:modified>
</cp:coreProperties>
</file>