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9" r:id="rId2"/>
    <p:sldId id="279" r:id="rId3"/>
    <p:sldId id="280" r:id="rId4"/>
    <p:sldId id="278" r:id="rId5"/>
    <p:sldId id="277" r:id="rId6"/>
    <p:sldId id="276" r:id="rId7"/>
    <p:sldId id="273" r:id="rId8"/>
    <p:sldId id="282" r:id="rId9"/>
    <p:sldId id="281" r:id="rId10"/>
    <p:sldId id="283" r:id="rId11"/>
    <p:sldId id="284" r:id="rId12"/>
    <p:sldId id="285" r:id="rId13"/>
    <p:sldId id="286" r:id="rId14"/>
    <p:sldId id="267" r:id="rId15"/>
    <p:sldId id="287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92832F5-EA01-48E5-B403-87E193F50680}">
          <p14:sldIdLst>
            <p14:sldId id="259"/>
            <p14:sldId id="279"/>
            <p14:sldId id="280"/>
            <p14:sldId id="278"/>
            <p14:sldId id="277"/>
            <p14:sldId id="276"/>
            <p14:sldId id="273"/>
            <p14:sldId id="282"/>
            <p14:sldId id="281"/>
            <p14:sldId id="283"/>
            <p14:sldId id="284"/>
            <p14:sldId id="285"/>
            <p14:sldId id="286"/>
          </p14:sldIdLst>
        </p14:section>
        <p14:section name="專案概觀" id="{087866C3-7028-482C-8D34-6BF5363FBD75}">
          <p14:sldIdLst/>
        </p14:section>
        <p14:section name="狀態更新" id="{521DEF98-8796-4632-831A-16252E9A6054}">
          <p14:sldIdLst/>
        </p14:section>
        <p14:section name="時刻表" id="{CF24EBA6-C924-424D-AC31-A4B9992A87E0}">
          <p14:sldIdLst/>
        </p14:section>
        <p14:section name="下一步和交辦事項" id="{C24C98EC-938D-4034-8DB8-5E8DBF16E3CB}">
          <p14:sldIdLst>
            <p14:sldId id="267"/>
            <p14:sldId id="287"/>
          </p14:sldIdLst>
        </p14:section>
        <p14:section name="附錄" id="{E35CCD6A-2288-476E-BC93-C75323AE1F3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51" autoAdjust="0"/>
  </p:normalViewPr>
  <p:slideViewPr>
    <p:cSldViewPr>
      <p:cViewPr varScale="1">
        <p:scale>
          <a:sx n="57" d="100"/>
          <a:sy n="57" d="100"/>
        </p:scale>
        <p:origin x="-1254" y="-90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2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724506C0-3FFE-45A5-803D-9F4FC5464A70}" type="datetimeFigureOut"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F8646707-6BBD-41A9-B4DF-0C76A73A2D2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802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此範本可當作起始檔案，以便提供專案的更新</a:t>
            </a:r>
            <a:r>
              <a:rPr lang="zh-TW" baseline="0" dirty="0" smtClean="0"/>
              <a:t> 里程碑的更新。</a:t>
            </a:r>
            <a:endParaRPr lang="zh-TW" dirty="0" smtClean="0"/>
          </a:p>
          <a:p>
            <a:endParaRPr lang="zh-TW" baseline="0" dirty="0" smtClean="0"/>
          </a:p>
          <a:p>
            <a:pPr lvl="0"/>
            <a:r>
              <a:rPr lang="zh-TW" sz="1000" b="1" dirty="0" smtClean="0"/>
              <a:t>章節</a:t>
            </a:r>
            <a:endParaRPr lang="zh-TW" sz="1000" b="0" dirty="0" smtClean="0"/>
          </a:p>
          <a:p>
            <a:pPr lvl="0"/>
            <a:r>
              <a:rPr lang="zh-TW" sz="1000" b="0" dirty="0" smtClean="0"/>
              <a:t>在投影片上按一下右鍵以新增章節。</a:t>
            </a:r>
            <a:r>
              <a:rPr lang="zh-TW" sz="1000" b="0" baseline="0" dirty="0" smtClean="0"/>
              <a:t> 章節可協助您組織投影片，或簡化多個作者之間的共同作業。</a:t>
            </a:r>
            <a:endParaRPr lang="zh-TW" sz="1000" b="0" dirty="0" smtClean="0"/>
          </a:p>
          <a:p>
            <a:pPr lvl="0"/>
            <a:endParaRPr lang="zh-TW" sz="1000" b="1" dirty="0" smtClean="0"/>
          </a:p>
          <a:p>
            <a:pPr lvl="0"/>
            <a:r>
              <a:rPr lang="zh-TW" sz="1000" b="1" dirty="0" smtClean="0"/>
              <a:t>備忘稿</a:t>
            </a:r>
          </a:p>
          <a:p>
            <a:pPr lvl="0"/>
            <a:r>
              <a:rPr lang="zh-TW" sz="1000" dirty="0" smtClean="0"/>
              <a:t>使用 [備忘稿] 章節記錄交付備忘稿，或提供其他詳細資料給對象。</a:t>
            </a:r>
            <a:r>
              <a:rPr lang="zh-TW" sz="10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000" dirty="0" smtClean="0"/>
              <a:t>請記住字型大小 (對於協助工具、可見度、影片拍攝及線上生產非常重要)</a:t>
            </a:r>
          </a:p>
          <a:p>
            <a:pPr lvl="0"/>
            <a:endParaRPr lang="zh-TW" sz="1000" dirty="0" smtClean="0"/>
          </a:p>
          <a:p>
            <a:pPr lvl="0">
              <a:buFontTx/>
              <a:buNone/>
            </a:pPr>
            <a:r>
              <a:rPr lang="zh-TW" sz="10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000" dirty="0" smtClean="0"/>
              <a:t>請特別注意圖形、圖表及文字方塊。</a:t>
            </a:r>
            <a:r>
              <a:rPr lang="zh-TW" sz="1000" baseline="0" dirty="0" smtClean="0"/>
              <a:t> </a:t>
            </a:r>
            <a:endParaRPr lang="zh-TW" sz="1000" dirty="0" smtClean="0"/>
          </a:p>
          <a:p>
            <a:pPr lvl="0"/>
            <a:r>
              <a:rPr lang="zh-TW" sz="1000" dirty="0" smtClean="0"/>
              <a:t>考慮出席者將以黑白或 </a:t>
            </a:r>
            <a:r>
              <a:rPr lang="zh-TW" sz="1000" dirty="0" err="1" smtClean="0"/>
              <a:t>灰階列印</a:t>
            </a:r>
            <a:r>
              <a:rPr lang="zh-TW" sz="1000" dirty="0" smtClean="0"/>
              <a:t>。執行測試列印，以確保在進行純黑白及 </a:t>
            </a:r>
            <a:r>
              <a:rPr lang="zh-TW" sz="1000" dirty="0" err="1" smtClean="0"/>
              <a:t>灰階列印時色彩正確</a:t>
            </a:r>
            <a:r>
              <a:rPr lang="zh-TW" sz="1000" dirty="0" smtClean="0"/>
              <a:t>。</a:t>
            </a:r>
          </a:p>
          <a:p>
            <a:pPr lvl="0">
              <a:buFontTx/>
              <a:buNone/>
            </a:pPr>
            <a:endParaRPr lang="zh-TW" sz="1000" dirty="0" smtClean="0"/>
          </a:p>
          <a:p>
            <a:pPr lvl="0">
              <a:buFontTx/>
              <a:buNone/>
            </a:pPr>
            <a:r>
              <a:rPr lang="zh-TW" sz="1000" b="1" dirty="0" smtClean="0"/>
              <a:t>圖形、表格和圖表</a:t>
            </a:r>
          </a:p>
          <a:p>
            <a:pPr lvl="0"/>
            <a:r>
              <a:rPr lang="zh-TW" sz="1000" dirty="0" smtClean="0"/>
              <a:t>保持簡單: 如果可能，使用一致而不令人分心的樣式和色彩。</a:t>
            </a:r>
          </a:p>
          <a:p>
            <a:pPr lvl="0"/>
            <a:r>
              <a:rPr lang="zh-TW" sz="10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zh-TW" smtClean="0"/>
              <a:pPr/>
              <a:t>1</a:t>
            </a:fld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在美國，教育績效責任並不是㆒項新的理念，其新穎之處在於近年來它把重點放在學生的成就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(per for man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㆖， 有異於以往著重教育輸入（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p u t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）、過程（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c e s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 及有關規定的遵守（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 m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 c e  w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 h  r u l e s  a n d  r e g u l a t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ns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），這種以成就為導向的績效責任，成為今㆝美國教改㆖的重要課題。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77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/>
              <a:t>預防錯誤而非發現錯誤</a:t>
            </a:r>
            <a:endParaRPr lang="en-US" altLang="zh-TW" dirty="0" smtClean="0"/>
          </a:p>
          <a:p>
            <a:r>
              <a:rPr lang="zh-TW" altLang="en-US" dirty="0" smtClean="0"/>
              <a:t>消除啟字式目標、海報式、口號目標的壓力。要求提供改進生產力的方法</a:t>
            </a:r>
            <a:endParaRPr lang="en-US" altLang="zh-TW" dirty="0" smtClean="0"/>
          </a:p>
          <a:p>
            <a:r>
              <a:rPr lang="en-US" altLang="zh-TW" dirty="0" err="1" smtClean="0"/>
              <a:t>Pdc</a:t>
            </a:r>
            <a:r>
              <a:rPr lang="en-US" altLang="zh-TW" dirty="0" smtClean="0"/>
              <a:t>(check)a</a:t>
            </a:r>
          </a:p>
          <a:p>
            <a:r>
              <a:rPr lang="en-US" altLang="zh-TW" dirty="0" err="1" smtClean="0"/>
              <a:t>Pds</a:t>
            </a:r>
            <a:r>
              <a:rPr lang="en-US" altLang="zh-TW" dirty="0" smtClean="0"/>
              <a:t>(study)a:1990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PDCA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PDSA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並沒有大的區別，都是品質迴圈的一個步驟，但唯有學習，才能使問題的暴露和解決更加突出，更能體現一個公司解決問題的分析能力，從而形成公司整體文化底蘊，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PDSA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迴圈更強調學習的深入，不要把問題浮於表面，不要應付，而是積極介入，這不僅對於從事品質管制工作的人員來講很重要，同時，對於設計開發、生產以及人事管理都有很好的借鑒作用。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0FFF9E9-AEED-40DF-8546-5C76F39F20DE}" type="slidenum">
              <a:rPr lang="en-US" altLang="zh-TW" smtClean="0"/>
              <a:pPr eaLnBrk="1" hangingPunct="1"/>
              <a:t>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行為主義的客觀主義觀反映在教學上，認為學習就是通過強化建立刺激與反應之間的聯結的鏈；教育者的目標在於</a:t>
            </a:r>
            <a:r>
              <a:rPr lang="zh-TW" altLang="zh-TW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傳遞客觀世界的知識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，學習者的目標是在這種傳遞過程中達到教育者所確定的目標，得到與教育者完全相同的理解。行為主義者根本無視在這種傳遞過程中學生的理解及心理過程。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認知主義者與行為主義者不同之處在於強調內部的認知結構。教學的目標在於幫助學習者習得這些事物及其特性，使外界客觀事物（知識及其結構）內化為其內部的認知結構。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建構主義 者主張，世界是客觀存在的，但是對於世界的理解和賦予意義卻是由每個人自己決定。以已有的經驗為基礎，通過與外界的相互作用來建構新的理解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強調學習的</a:t>
            </a:r>
            <a:r>
              <a:rPr lang="zh-TW" altLang="zh-TW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主動性，社會性和情景性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51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TW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/>
              <a:t>按一下以編輯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zh-TW" sz="3600" b="0" cap="none">
                <a:latin typeface="Georgia" pitchFamily="18" charset="0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zh-TW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TW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TW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TW" sz="1800">
                <a:latin typeface="Georgia" pitchFamily="18" charset="0"/>
              </a:defRPr>
            </a:lvl2pPr>
            <a:lvl3pPr eaLnBrk="1" latinLnBrk="0" hangingPunct="1">
              <a:defRPr kumimoji="0" lang="zh-TW" sz="2000">
                <a:latin typeface="Georgia" pitchFamily="18" charset="0"/>
              </a:defRPr>
            </a:lvl3pPr>
            <a:lvl4pPr eaLnBrk="1" latinLnBrk="0" hangingPunct="1">
              <a:defRPr kumimoji="0" lang="zh-TW" sz="2000">
                <a:latin typeface="Georgia" pitchFamily="18" charset="0"/>
              </a:defRPr>
            </a:lvl4pPr>
            <a:lvl5pPr eaLnBrk="1" latinLnBrk="0" hangingPunct="1">
              <a:defRPr kumimoji="0" lang="zh-TW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TW" sz="2800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12/17/2009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zh-TW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TW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548680"/>
            <a:ext cx="7772400" cy="720080"/>
          </a:xfrm>
        </p:spPr>
        <p:txBody>
          <a:bodyPr>
            <a:noAutofit/>
          </a:bodyPr>
          <a:lstStyle/>
          <a:p>
            <a:r>
              <a:rPr lang="zh-TW" altLang="en-US" sz="4800" dirty="0" smtClean="0"/>
              <a:t>新一波圖書館評鑑</a:t>
            </a:r>
            <a:endParaRPr lang="zh-TW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5536" y="2060848"/>
            <a:ext cx="5275052" cy="669776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崑山科技大學 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圖書資訊館 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陳國泰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圖書館</a:t>
            </a:r>
            <a:r>
              <a:rPr lang="zh-TW" altLang="en-US" b="1" dirty="0" smtClean="0"/>
              <a:t>評鑑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/>
              <a:t>根據我國「圖書館法」第四條規定，大專校院圖書館係指「由大專校院所設立，以大專校院師生為主要服務對象，支援</a:t>
            </a:r>
            <a:r>
              <a:rPr lang="zh-TW" altLang="zh-TW" b="1" dirty="0">
                <a:solidFill>
                  <a:srgbClr val="FF0000"/>
                </a:solidFill>
              </a:rPr>
              <a:t>學術研究</a:t>
            </a:r>
            <a:r>
              <a:rPr lang="zh-TW" altLang="zh-TW" b="1" dirty="0"/>
              <a:t>、</a:t>
            </a:r>
            <a:r>
              <a:rPr lang="zh-TW" altLang="zh-TW" b="1" dirty="0">
                <a:solidFill>
                  <a:srgbClr val="FF0000"/>
                </a:solidFill>
              </a:rPr>
              <a:t>教學</a:t>
            </a:r>
            <a:r>
              <a:rPr lang="zh-TW" altLang="zh-TW" b="1" dirty="0"/>
              <a:t>、</a:t>
            </a:r>
            <a:r>
              <a:rPr lang="zh-TW" altLang="zh-TW" b="1" dirty="0">
                <a:solidFill>
                  <a:srgbClr val="FF0000"/>
                </a:solidFill>
              </a:rPr>
              <a:t>推廣服務</a:t>
            </a:r>
            <a:r>
              <a:rPr lang="zh-TW" altLang="zh-TW" b="1" dirty="0"/>
              <a:t>，並適時</a:t>
            </a:r>
            <a:r>
              <a:rPr lang="zh-TW" altLang="zh-TW" b="1" dirty="0">
                <a:solidFill>
                  <a:srgbClr val="FF0000"/>
                </a:solidFill>
              </a:rPr>
              <a:t>開放社會大眾使用</a:t>
            </a:r>
            <a:r>
              <a:rPr lang="zh-TW" altLang="zh-TW" b="1" dirty="0"/>
              <a:t>之圖書館」</a:t>
            </a:r>
            <a:r>
              <a:rPr lang="zh-TW" altLang="zh-TW" b="1" dirty="0" smtClean="0"/>
              <a:t>。</a:t>
            </a:r>
            <a:endParaRPr lang="en-US" altLang="zh-TW" b="1" dirty="0" smtClean="0"/>
          </a:p>
          <a:p>
            <a:r>
              <a:rPr lang="en-US" altLang="zh-TW" b="1" cap="all" dirty="0"/>
              <a:t>ISO 11620</a:t>
            </a:r>
            <a:r>
              <a:rPr lang="zh-TW" altLang="zh-TW" b="1" cap="all" dirty="0"/>
              <a:t>（</a:t>
            </a:r>
            <a:r>
              <a:rPr lang="en-US" altLang="zh-TW" b="1" cap="all" dirty="0"/>
              <a:t>2008</a:t>
            </a:r>
            <a:r>
              <a:rPr lang="zh-TW" altLang="zh-TW" b="1" cap="all" dirty="0"/>
              <a:t>）</a:t>
            </a:r>
            <a:r>
              <a:rPr lang="zh-TW" altLang="zh-TW" dirty="0"/>
              <a:t/>
            </a:r>
            <a:br>
              <a:rPr lang="zh-TW" altLang="zh-TW" dirty="0"/>
            </a:br>
            <a:r>
              <a:rPr lang="zh-TW" altLang="zh-TW" dirty="0" smtClean="0"/>
              <a:t>指標</a:t>
            </a:r>
            <a:r>
              <a:rPr lang="zh-TW" altLang="zh-TW" dirty="0"/>
              <a:t>與</a:t>
            </a:r>
            <a:r>
              <a:rPr lang="en-US" altLang="zh-TW" dirty="0"/>
              <a:t>IFLA</a:t>
            </a:r>
            <a:r>
              <a:rPr lang="zh-TW" altLang="zh-TW" dirty="0"/>
              <a:t>出版之績效評估指標指引手冊內容相似，皆利用平衡計分卡的模式，將指標分為</a:t>
            </a:r>
            <a:r>
              <a:rPr lang="zh-TW" altLang="zh-TW" dirty="0">
                <a:solidFill>
                  <a:srgbClr val="FF0000"/>
                </a:solidFill>
              </a:rPr>
              <a:t>四大構面</a:t>
            </a:r>
            <a:r>
              <a:rPr lang="zh-TW" altLang="zh-TW" dirty="0"/>
              <a:t>：</a:t>
            </a:r>
            <a:r>
              <a:rPr lang="en-US" altLang="zh-TW" dirty="0"/>
              <a:t>(1)</a:t>
            </a:r>
            <a:r>
              <a:rPr lang="zh-TW" altLang="zh-TW" dirty="0"/>
              <a:t>資源、獲取與基礎建設；</a:t>
            </a:r>
            <a:r>
              <a:rPr lang="en-US" altLang="zh-TW" dirty="0"/>
              <a:t>(2)</a:t>
            </a:r>
            <a:r>
              <a:rPr lang="zh-TW" altLang="zh-TW" dirty="0"/>
              <a:t>使用；</a:t>
            </a:r>
            <a:r>
              <a:rPr lang="en-US" altLang="zh-TW" dirty="0"/>
              <a:t>(3)</a:t>
            </a:r>
            <a:r>
              <a:rPr lang="zh-TW" altLang="zh-TW" dirty="0"/>
              <a:t>效率；</a:t>
            </a:r>
            <a:r>
              <a:rPr lang="en-US" altLang="zh-TW" dirty="0"/>
              <a:t>(4)</a:t>
            </a:r>
            <a:r>
              <a:rPr lang="zh-TW" altLang="zh-TW" dirty="0"/>
              <a:t>潛力與發展，涵蓋圖書館營運的各個層面，每一構面又細分為館藏、獲取、設施、團隊及一般等層面，共計</a:t>
            </a:r>
            <a:r>
              <a:rPr lang="en-US" altLang="zh-TW" dirty="0">
                <a:solidFill>
                  <a:srgbClr val="FF0000"/>
                </a:solidFill>
              </a:rPr>
              <a:t>45</a:t>
            </a:r>
            <a:r>
              <a:rPr lang="zh-TW" altLang="zh-TW" dirty="0">
                <a:solidFill>
                  <a:srgbClr val="FF0000"/>
                </a:solidFill>
              </a:rPr>
              <a:t>項指標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55776" y="587727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來源</a:t>
            </a:r>
            <a:r>
              <a:rPr lang="en-US" altLang="zh-TW" dirty="0" smtClean="0"/>
              <a:t>:http</a:t>
            </a:r>
            <a:r>
              <a:rPr lang="en-US" altLang="zh-TW" dirty="0"/>
              <a:t>://</a:t>
            </a:r>
            <a:r>
              <a:rPr lang="en-US" altLang="zh-TW" dirty="0" smtClean="0"/>
              <a:t>measure.glis.ntnu.edu.tw/node/15)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8241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/>
              <a:t>圖書館</a:t>
            </a:r>
            <a:r>
              <a:rPr lang="zh-TW" altLang="en-US" b="1" dirty="0"/>
              <a:t>評鑑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研究 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 </a:t>
            </a:r>
            <a:r>
              <a:rPr lang="en-US" altLang="zh-TW" dirty="0" err="1" smtClean="0"/>
              <a:t>教學（自主特色</a:t>
            </a:r>
            <a:r>
              <a:rPr lang="en-US" altLang="zh-TW" dirty="0" smtClean="0"/>
              <a:t>）</a:t>
            </a:r>
          </a:p>
          <a:p>
            <a:r>
              <a:rPr lang="zh-TW" altLang="en-US" b="1" dirty="0"/>
              <a:t>內部自我評鑑與外部評鑑</a:t>
            </a:r>
            <a:endParaRPr lang="en-US" altLang="zh-TW" b="1" dirty="0"/>
          </a:p>
          <a:p>
            <a:r>
              <a:rPr lang="zh-TW" altLang="en-US" dirty="0"/>
              <a:t>直接證據與間接證據</a:t>
            </a:r>
            <a:endParaRPr lang="zh-TW" altLang="zh-TW" dirty="0"/>
          </a:p>
          <a:p>
            <a:r>
              <a:rPr lang="en-US" altLang="zh-TW" dirty="0" smtClean="0"/>
              <a:t>PDCA</a:t>
            </a:r>
          </a:p>
          <a:p>
            <a:r>
              <a:rPr lang="zh-TW" altLang="en-US" dirty="0" smtClean="0"/>
              <a:t>學生自主學習為主</a:t>
            </a:r>
            <a:endParaRPr lang="en-US" altLang="zh-TW" dirty="0" smtClean="0"/>
          </a:p>
          <a:p>
            <a:r>
              <a:rPr lang="en-US" altLang="zh-TW" dirty="0" err="1" smtClean="0"/>
              <a:t>協助</a:t>
            </a:r>
            <a:r>
              <a:rPr lang="zh-TW" altLang="en-US" dirty="0" smtClean="0"/>
              <a:t>基本素養的培養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學習如何學習</a:t>
            </a:r>
            <a:endParaRPr lang="en-US" altLang="zh-TW" dirty="0" smtClean="0"/>
          </a:p>
          <a:p>
            <a:r>
              <a:rPr lang="zh-TW" altLang="en-US" dirty="0" smtClean="0"/>
              <a:t>因應</a:t>
            </a:r>
            <a:r>
              <a:rPr lang="en-US" altLang="zh-TW" dirty="0" err="1" smtClean="0"/>
              <a:t>ICT等科技</a:t>
            </a:r>
            <a:r>
              <a:rPr lang="zh-TW" altLang="en-US" dirty="0" smtClean="0"/>
              <a:t>所引起的量變與</a:t>
            </a:r>
            <a:r>
              <a:rPr lang="zh-TW" altLang="en-US" dirty="0"/>
              <a:t>質變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064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電子學習歷程檔案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6131024" cy="4624536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/>
              <a:t>在傳統的、高壓的、通常只有三小時時限的考試模式下，學生處理的通常是較低層次的認知活動，例如多項選擇題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我們</a:t>
            </a:r>
            <a:r>
              <a:rPr lang="zh-TW" altLang="zh-TW" dirty="0"/>
              <a:t>應採取更有用的評核工具量度學習的深度。例如，我們可要求學生寫日記或書信反思他們所學，或在放映錄像後要求學生對內容提出假設問題或歸納理論，又或保存學生最佳表現的一套作業。</a:t>
            </a:r>
          </a:p>
          <a:p>
            <a:r>
              <a:rPr lang="zh-TW" altLang="zh-TW" dirty="0"/>
              <a:t>傳統的課程設計著重老師教授的內容，老師亦從已知答案的問題去評核學生的理解程度。相反，成效為本的教與學鼓勵學生顯示他們已取得某些學習成效的能力</a:t>
            </a:r>
            <a:r>
              <a:rPr lang="en-US" altLang="zh-TW" dirty="0"/>
              <a:t>(</a:t>
            </a:r>
            <a:r>
              <a:rPr lang="zh-TW" altLang="zh-TW" dirty="0"/>
              <a:t>證據的</a:t>
            </a:r>
            <a:r>
              <a:rPr lang="zh-TW" altLang="zh-TW" dirty="0" smtClean="0"/>
              <a:t>收集</a:t>
            </a:r>
            <a:r>
              <a:rPr lang="zh-TW" altLang="en-US" dirty="0" smtClean="0"/>
              <a:t>、選擇、整理</a:t>
            </a:r>
            <a:r>
              <a:rPr lang="zh-TW" altLang="zh-TW" dirty="0" smtClean="0"/>
              <a:t>與</a:t>
            </a:r>
            <a:r>
              <a:rPr lang="zh-TW" altLang="zh-TW" dirty="0"/>
              <a:t>展示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</a:p>
        </p:txBody>
      </p:sp>
      <p:pic>
        <p:nvPicPr>
          <p:cNvPr id="4" name="圖片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88840"/>
            <a:ext cx="2088232" cy="24345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6876256" y="465313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John </a:t>
            </a:r>
            <a:r>
              <a:rPr lang="en-US" altLang="zh-TW" dirty="0" err="1"/>
              <a:t>Burville</a:t>
            </a:r>
            <a:r>
              <a:rPr lang="en-US" altLang="zh-TW" dirty="0"/>
              <a:t> </a:t>
            </a:r>
            <a:r>
              <a:rPr lang="en-US" altLang="zh-TW" dirty="0" smtClean="0"/>
              <a:t>Biggs </a:t>
            </a:r>
            <a:r>
              <a:rPr lang="zh-TW" altLang="zh-TW" dirty="0" smtClean="0"/>
              <a:t>教授</a:t>
            </a:r>
            <a:r>
              <a:rPr lang="en-US" altLang="zh-TW" i="1" dirty="0"/>
              <a:t>(Teaching for Quality Learning at University</a:t>
            </a:r>
            <a:r>
              <a:rPr lang="zh-TW" altLang="zh-TW" i="1" dirty="0"/>
              <a:t>作者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1349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圖書館服務品質調查</a:t>
            </a:r>
            <a:r>
              <a:rPr lang="en-US" altLang="zh-TW" dirty="0" smtClean="0"/>
              <a:t>-</a:t>
            </a:r>
            <a:r>
              <a:rPr lang="en-US" altLang="zh-TW" b="1" i="1" dirty="0" err="1" smtClean="0"/>
              <a:t>LibQUAL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582" y="1828800"/>
            <a:ext cx="515683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8906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5410200" cy="914400"/>
          </a:xfrm>
        </p:spPr>
        <p:txBody>
          <a:bodyPr/>
          <a:lstStyle/>
          <a:p>
            <a:r>
              <a:rPr lang="zh-TW"/>
              <a:t>展望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520" y="0"/>
            <a:ext cx="307848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828800"/>
            <a:ext cx="5181600" cy="42973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不能「見樹不見林」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/>
              <a:t>遠來的和尚會唸</a:t>
            </a:r>
            <a:r>
              <a:rPr lang="zh-TW" altLang="en-US" dirty="0" smtClean="0"/>
              <a:t>經</a:t>
            </a:r>
            <a:r>
              <a:rPr lang="en-US" altLang="zh-TW" dirty="0" smtClean="0"/>
              <a:t>-</a:t>
            </a:r>
            <a:r>
              <a:rPr lang="zh-TW" altLang="en-US" dirty="0" smtClean="0"/>
              <a:t>善用外部評鑑</a:t>
            </a:r>
            <a:endParaRPr lang="zh-TW" dirty="0"/>
          </a:p>
          <a:p>
            <a:pPr marL="342900" lvl="1" indent="-342900">
              <a:buSzPct val="130000"/>
              <a:buFont typeface="Arial" pitchFamily="34" charset="0"/>
              <a:buChar char="•"/>
            </a:pPr>
            <a:r>
              <a:rPr lang="zh-TW" altLang="en-US" dirty="0"/>
              <a:t>應該特別注意的</a:t>
            </a:r>
            <a:r>
              <a:rPr lang="zh-TW" altLang="en-US" dirty="0" smtClean="0"/>
              <a:t>指標</a:t>
            </a:r>
            <a:endParaRPr lang="zh-TW" dirty="0"/>
          </a:p>
          <a:p>
            <a:pPr lvl="1"/>
            <a:r>
              <a:rPr lang="zh-TW" altLang="en-US" dirty="0" smtClean="0"/>
              <a:t>讀者特質分析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館</a:t>
            </a:r>
            <a:r>
              <a:rPr lang="zh-TW" altLang="en-US" dirty="0"/>
              <a:t>藏發展</a:t>
            </a:r>
            <a:r>
              <a:rPr lang="zh-TW" altLang="en-US" dirty="0" smtClean="0"/>
              <a:t>政策與特色典藏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資源分配、利用</a:t>
            </a:r>
            <a:r>
              <a:rPr lang="zh-TW" altLang="en-US" dirty="0"/>
              <a:t>與館際</a:t>
            </a:r>
            <a:r>
              <a:rPr lang="zh-TW" altLang="en-US" dirty="0" smtClean="0"/>
              <a:t>合作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學生核心能力與基本素養養成及自主學習</a:t>
            </a:r>
            <a:endParaRPr lang="en-US" altLang="zh-TW" dirty="0" smtClean="0"/>
          </a:p>
          <a:p>
            <a:pPr lvl="1"/>
            <a:r>
              <a:rPr lang="zh-TW" altLang="en-US" dirty="0"/>
              <a:t>行銷與</a:t>
            </a:r>
            <a:r>
              <a:rPr lang="zh-TW" altLang="en-US" dirty="0" smtClean="0"/>
              <a:t>服務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因應媒体科技</a:t>
            </a:r>
            <a:r>
              <a:rPr lang="zh-TW" altLang="en-US" dirty="0"/>
              <a:t>改變而改變的</a:t>
            </a:r>
            <a:r>
              <a:rPr lang="zh-TW" altLang="en-US" dirty="0" smtClean="0"/>
              <a:t>能力</a:t>
            </a:r>
            <a:endParaRPr lang="zh-TW" dirty="0"/>
          </a:p>
          <a:p>
            <a:pPr>
              <a:lnSpc>
                <a:spcPct val="150000"/>
              </a:lnSpc>
            </a:pPr>
            <a:r>
              <a:rPr lang="zh-TW" dirty="0" smtClean="0"/>
              <a:t>接下來</a:t>
            </a:r>
            <a:r>
              <a:rPr lang="zh-TW" dirty="0"/>
              <a:t>的步驟是什麼?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接著呢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幫助弱勢圖書館</a:t>
            </a:r>
            <a:r>
              <a:rPr lang="en-US" altLang="zh-TW" dirty="0" smtClean="0"/>
              <a:t>-</a:t>
            </a:r>
            <a:r>
              <a:rPr lang="zh-TW" altLang="en-US" dirty="0" smtClean="0"/>
              <a:t>嚴格的評鑑</a:t>
            </a:r>
            <a:r>
              <a:rPr lang="en-US" altLang="zh-TW" dirty="0" smtClean="0"/>
              <a:t>,</a:t>
            </a:r>
            <a:r>
              <a:rPr lang="zh-TW" altLang="en-US" dirty="0" smtClean="0"/>
              <a:t>追蹤改進意見</a:t>
            </a:r>
            <a:endParaRPr lang="en-US" altLang="zh-TW" dirty="0" smtClean="0"/>
          </a:p>
          <a:p>
            <a:r>
              <a:rPr lang="zh-TW" altLang="en-US" dirty="0"/>
              <a:t>發揮</a:t>
            </a:r>
            <a:r>
              <a:rPr lang="zh-TW" altLang="en-US" dirty="0" smtClean="0"/>
              <a:t>影響力</a:t>
            </a:r>
            <a:r>
              <a:rPr lang="en-US" altLang="zh-TW" dirty="0" smtClean="0"/>
              <a:t>-</a:t>
            </a:r>
            <a:r>
              <a:rPr lang="zh-TW" altLang="en-US" dirty="0" smtClean="0"/>
              <a:t>台評會及高教評鑑協會的圖書館評鑑政策</a:t>
            </a:r>
            <a:endParaRPr lang="en-US" altLang="zh-TW" dirty="0" smtClean="0"/>
          </a:p>
          <a:p>
            <a:r>
              <a:rPr lang="zh-TW" altLang="en-US" dirty="0"/>
              <a:t>建立圖書館評鑑的參考效</a:t>
            </a:r>
            <a:r>
              <a:rPr lang="zh-TW" altLang="en-US" dirty="0" smtClean="0"/>
              <a:t>標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參考效</a:t>
            </a:r>
            <a:r>
              <a:rPr lang="zh-TW" altLang="en-US" dirty="0" smtClean="0"/>
              <a:t>標</a:t>
            </a:r>
            <a:r>
              <a:rPr lang="en-US" altLang="zh-TW" dirty="0" smtClean="0"/>
              <a:t>:</a:t>
            </a:r>
            <a:endParaRPr lang="en-US" altLang="zh-TW" dirty="0" smtClean="0"/>
          </a:p>
          <a:p>
            <a:r>
              <a:rPr lang="en-US" altLang="zh-TW" dirty="0" smtClean="0"/>
              <a:t>4-5</a:t>
            </a:r>
            <a:r>
              <a:rPr lang="zh-TW" altLang="zh-TW" dirty="0"/>
              <a:t>學校圖書館館藏使用率、館內其他服務與館際合作提升服務品質之情形。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588311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從「等第制」走向「認可制」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技職司長 </a:t>
            </a:r>
            <a:r>
              <a:rPr lang="zh-TW" altLang="zh-TW" dirty="0" smtClean="0"/>
              <a:t>李彥儀</a:t>
            </a:r>
            <a:r>
              <a:rPr lang="zh-TW" altLang="zh-TW" dirty="0"/>
              <a:t>認為，技專校院評鑑由等第制改為認可制，可引導學校</a:t>
            </a:r>
            <a:r>
              <a:rPr lang="zh-TW" altLang="zh-TW" dirty="0">
                <a:solidFill>
                  <a:srgbClr val="FF0000"/>
                </a:solidFill>
              </a:rPr>
              <a:t>建立自我改善機制</a:t>
            </a:r>
            <a:r>
              <a:rPr lang="zh-TW" altLang="zh-TW" dirty="0"/>
              <a:t>，</a:t>
            </a:r>
            <a:r>
              <a:rPr lang="zh-TW" altLang="zh-TW" dirty="0">
                <a:solidFill>
                  <a:srgbClr val="FF0000"/>
                </a:solidFill>
              </a:rPr>
              <a:t>找出自己的定位與目標</a:t>
            </a:r>
            <a:r>
              <a:rPr lang="zh-TW" altLang="zh-TW" dirty="0"/>
              <a:t>；再者，臺灣高等教育已經走向</a:t>
            </a:r>
            <a:r>
              <a:rPr lang="zh-TW" altLang="zh-TW" dirty="0">
                <a:solidFill>
                  <a:srgbClr val="FF0000"/>
                </a:solidFill>
              </a:rPr>
              <a:t>市場機制</a:t>
            </a:r>
            <a:r>
              <a:rPr lang="zh-TW" altLang="zh-TW" dirty="0"/>
              <a:t>，認可制評鑑授權學校因應產業發展需求、自主調整系所目標與定位，賦予學校辦學更大的彈性，同時回歸評鑑協助受評單位</a:t>
            </a:r>
            <a:r>
              <a:rPr lang="zh-TW" altLang="zh-TW" dirty="0">
                <a:solidFill>
                  <a:srgbClr val="FF0000"/>
                </a:solidFill>
              </a:rPr>
              <a:t>自我改進</a:t>
            </a:r>
            <a:r>
              <a:rPr lang="zh-TW" altLang="zh-TW" dirty="0"/>
              <a:t>、</a:t>
            </a:r>
            <a:r>
              <a:rPr lang="zh-TW" altLang="zh-TW" dirty="0">
                <a:solidFill>
                  <a:srgbClr val="FF0000"/>
                </a:solidFill>
              </a:rPr>
              <a:t>自我提升</a:t>
            </a:r>
            <a:r>
              <a:rPr lang="zh-TW" altLang="zh-TW" dirty="0"/>
              <a:t>的目的的本質，也符合國際趨勢（陳曼玲，</a:t>
            </a:r>
            <a:r>
              <a:rPr lang="en-US" altLang="zh-TW" dirty="0"/>
              <a:t>2011</a:t>
            </a:r>
            <a:r>
              <a:rPr lang="zh-TW" altLang="zh-TW" dirty="0" smtClean="0"/>
              <a:t>）。</a:t>
            </a:r>
            <a:endParaRPr lang="en-US" altLang="zh-TW" dirty="0" smtClean="0"/>
          </a:p>
          <a:p>
            <a:r>
              <a:rPr lang="zh-TW" altLang="zh-TW" dirty="0"/>
              <a:t>認可制與等第制的差異在於：（</a:t>
            </a:r>
            <a:r>
              <a:rPr lang="en-US" altLang="zh-TW" dirty="0"/>
              <a:t>1</a:t>
            </a:r>
            <a:r>
              <a:rPr lang="zh-TW" altLang="zh-TW" dirty="0"/>
              <a:t>）由學校</a:t>
            </a:r>
            <a:r>
              <a:rPr lang="zh-TW" altLang="zh-TW" dirty="0">
                <a:solidFill>
                  <a:srgbClr val="FF0000"/>
                </a:solidFill>
              </a:rPr>
              <a:t>自訂目標</a:t>
            </a:r>
            <a:r>
              <a:rPr lang="zh-TW" altLang="zh-TW" dirty="0"/>
              <a:t>，依據學校設立目的、宗旨訂定發展方向，並運用資源達成所訂目標。（</a:t>
            </a:r>
            <a:r>
              <a:rPr lang="en-US" altLang="zh-TW" dirty="0"/>
              <a:t>2</a:t>
            </a:r>
            <a:r>
              <a:rPr lang="zh-TW" altLang="zh-TW" dirty="0"/>
              <a:t>）從效標參照改成</a:t>
            </a:r>
            <a:r>
              <a:rPr lang="zh-TW" altLang="zh-TW" dirty="0">
                <a:solidFill>
                  <a:srgbClr val="FF0000"/>
                </a:solidFill>
              </a:rPr>
              <a:t>自我參照</a:t>
            </a:r>
            <a:r>
              <a:rPr lang="zh-TW" altLang="zh-TW" dirty="0"/>
              <a:t>，減少校際間比較，以回歸以評鑑做為</a:t>
            </a:r>
            <a:r>
              <a:rPr lang="zh-TW" altLang="zh-TW" dirty="0">
                <a:solidFill>
                  <a:srgbClr val="FF0000"/>
                </a:solidFill>
              </a:rPr>
              <a:t>自我改進</a:t>
            </a:r>
            <a:r>
              <a:rPr lang="zh-TW" altLang="zh-TW" dirty="0"/>
              <a:t>的本質目標</a:t>
            </a:r>
            <a:r>
              <a:rPr lang="zh-TW" altLang="zh-TW" dirty="0" smtClean="0"/>
              <a:t>。</a:t>
            </a:r>
            <a:r>
              <a:rPr lang="en-US" altLang="zh-TW" sz="1500" dirty="0" smtClean="0"/>
              <a:t>(</a:t>
            </a:r>
            <a:r>
              <a:rPr lang="zh-TW" altLang="en-US" sz="1500" dirty="0" smtClean="0"/>
              <a:t>來源</a:t>
            </a:r>
            <a:r>
              <a:rPr lang="en-US" altLang="zh-TW" sz="1500" dirty="0" smtClean="0"/>
              <a:t>:</a:t>
            </a:r>
            <a:r>
              <a:rPr lang="zh-TW" altLang="en-US" sz="1500" dirty="0" smtClean="0"/>
              <a:t>高教技職簡訊</a:t>
            </a:r>
            <a:r>
              <a:rPr lang="en-US" altLang="zh-TW" sz="1500" dirty="0" smtClean="0"/>
              <a:t>)</a:t>
            </a:r>
            <a:endParaRPr lang="zh-TW" altLang="zh-TW" sz="1500" dirty="0"/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6940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他山之石</a:t>
            </a:r>
            <a:r>
              <a:rPr lang="en-US" altLang="zh-TW" dirty="0" smtClean="0"/>
              <a:t>-</a:t>
            </a:r>
            <a:r>
              <a:rPr lang="zh-TW" altLang="en-US" dirty="0" smtClean="0"/>
              <a:t>美國認可制的流變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297363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/>
              <a:t>針對高等教育機構，進行自我管制導向的「</a:t>
            </a:r>
            <a:r>
              <a:rPr lang="zh-TW" altLang="zh-TW" dirty="0">
                <a:solidFill>
                  <a:srgbClr val="FF0000"/>
                </a:solidFill>
              </a:rPr>
              <a:t>同儕評鑑</a:t>
            </a:r>
            <a:r>
              <a:rPr lang="zh-TW" altLang="zh-TW" dirty="0"/>
              <a:t>」（</a:t>
            </a:r>
            <a:r>
              <a:rPr lang="en-US" altLang="zh-TW" dirty="0"/>
              <a:t>peer review</a:t>
            </a:r>
            <a:r>
              <a:rPr lang="zh-TW" altLang="zh-TW" dirty="0" smtClean="0"/>
              <a:t>）</a:t>
            </a:r>
            <a:endParaRPr lang="en-US" altLang="zh-TW" dirty="0" smtClean="0"/>
          </a:p>
          <a:p>
            <a:r>
              <a:rPr lang="zh-TW" altLang="zh-TW" dirty="0">
                <a:solidFill>
                  <a:srgbClr val="FF0000"/>
                </a:solidFill>
              </a:rPr>
              <a:t>自願性</a:t>
            </a:r>
            <a:r>
              <a:rPr lang="zh-TW" altLang="zh-TW" dirty="0"/>
              <a:t>認可的精神在於促進高等教育機構的品質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en-US" altLang="zh-TW" dirty="0"/>
              <a:t>CHEA</a:t>
            </a:r>
            <a:r>
              <a:rPr lang="zh-TW" altLang="zh-TW" dirty="0"/>
              <a:t>一直抱持的理念為：認證認可組織是</a:t>
            </a:r>
            <a:r>
              <a:rPr lang="zh-TW" altLang="zh-TW" dirty="0">
                <a:solidFill>
                  <a:srgbClr val="FF0000"/>
                </a:solidFill>
              </a:rPr>
              <a:t>保證高等教育品質</a:t>
            </a:r>
            <a:r>
              <a:rPr lang="zh-TW" altLang="zh-TW" dirty="0"/>
              <a:t>、</a:t>
            </a:r>
            <a:r>
              <a:rPr lang="zh-TW" altLang="zh-TW" dirty="0">
                <a:solidFill>
                  <a:srgbClr val="FF0000"/>
                </a:solidFill>
              </a:rPr>
              <a:t>績效責任</a:t>
            </a:r>
            <a:r>
              <a:rPr lang="zh-TW" altLang="zh-TW" dirty="0"/>
              <a:t>（</a:t>
            </a:r>
            <a:r>
              <a:rPr lang="en-US" altLang="zh-TW" dirty="0"/>
              <a:t>accountability</a:t>
            </a:r>
            <a:r>
              <a:rPr lang="zh-TW" altLang="zh-TW" dirty="0"/>
              <a:t>）、</a:t>
            </a:r>
            <a:r>
              <a:rPr lang="zh-TW" altLang="zh-TW" dirty="0">
                <a:solidFill>
                  <a:srgbClr val="FF0000"/>
                </a:solidFill>
              </a:rPr>
              <a:t>自我改善</a:t>
            </a:r>
            <a:r>
              <a:rPr lang="zh-TW" altLang="zh-TW" dirty="0"/>
              <a:t>（</a:t>
            </a:r>
            <a:r>
              <a:rPr lang="en-US" altLang="zh-TW" dirty="0"/>
              <a:t>self-improvement</a:t>
            </a:r>
            <a:r>
              <a:rPr lang="zh-TW" altLang="zh-TW" dirty="0"/>
              <a:t>）的重要政策。一旦認可機構受到</a:t>
            </a:r>
            <a:r>
              <a:rPr lang="en-US" altLang="zh-TW" dirty="0"/>
              <a:t>CHEA</a:t>
            </a:r>
            <a:r>
              <a:rPr lang="zh-TW" altLang="zh-TW" dirty="0"/>
              <a:t>認證，就代表該機構的認可標準與流程，均符合</a:t>
            </a:r>
            <a:r>
              <a:rPr lang="en-US" altLang="zh-TW" dirty="0"/>
              <a:t>CHEA</a:t>
            </a:r>
            <a:r>
              <a:rPr lang="zh-TW" altLang="zh-TW" dirty="0"/>
              <a:t>在品質、自我改進、績效責任方面所設立的標準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高等教育認可應該更聚焦在高等教育的</a:t>
            </a:r>
            <a:r>
              <a:rPr lang="zh-TW" altLang="zh-TW" dirty="0">
                <a:solidFill>
                  <a:srgbClr val="FF0000"/>
                </a:solidFill>
              </a:rPr>
              <a:t>公共責任</a:t>
            </a:r>
            <a:r>
              <a:rPr lang="zh-TW" altLang="zh-TW" dirty="0"/>
              <a:t>（</a:t>
            </a:r>
            <a:r>
              <a:rPr lang="en-US" altLang="zh-TW" dirty="0"/>
              <a:t>public accountability</a:t>
            </a:r>
            <a:r>
              <a:rPr lang="zh-TW" altLang="zh-TW" dirty="0"/>
              <a:t>），並應特別強調</a:t>
            </a:r>
            <a:r>
              <a:rPr lang="zh-TW" altLang="zh-TW" dirty="0">
                <a:solidFill>
                  <a:srgbClr val="FF0000"/>
                </a:solidFill>
              </a:rPr>
              <a:t>學生學習成果</a:t>
            </a:r>
            <a:r>
              <a:rPr lang="zh-TW" altLang="zh-TW" dirty="0"/>
              <a:t>（</a:t>
            </a:r>
            <a:r>
              <a:rPr lang="en-US" altLang="zh-TW" dirty="0"/>
              <a:t>student learning outcome</a:t>
            </a:r>
            <a:r>
              <a:rPr lang="zh-TW" altLang="zh-TW" dirty="0"/>
              <a:t>）。」（</a:t>
            </a:r>
            <a:r>
              <a:rPr lang="en-US" altLang="zh-TW" dirty="0"/>
              <a:t>Wolff, 2009</a:t>
            </a:r>
            <a:r>
              <a:rPr lang="zh-TW" altLang="zh-TW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sz="1300" dirty="0" smtClean="0"/>
              <a:t>               </a:t>
            </a:r>
          </a:p>
          <a:p>
            <a:pPr marL="0" indent="0">
              <a:buNone/>
            </a:pPr>
            <a:r>
              <a:rPr lang="en-US" altLang="zh-TW" sz="1300" dirty="0"/>
              <a:t> </a:t>
            </a:r>
            <a:r>
              <a:rPr lang="en-US" altLang="zh-TW" sz="1300" dirty="0" smtClean="0"/>
              <a:t>                           (</a:t>
            </a:r>
            <a:r>
              <a:rPr lang="en-US" altLang="zh-TW" sz="1300" dirty="0" err="1"/>
              <a:t>來源：Deane</a:t>
            </a:r>
            <a:r>
              <a:rPr lang="en-US" altLang="zh-TW" sz="1300" dirty="0"/>
              <a:t> </a:t>
            </a:r>
            <a:r>
              <a:rPr lang="en-US" altLang="zh-TW" sz="1300" dirty="0" err="1"/>
              <a:t>Neubauer</a:t>
            </a:r>
            <a:r>
              <a:rPr lang="en-US" altLang="zh-TW" sz="1300" dirty="0"/>
              <a:t>, </a:t>
            </a:r>
            <a:r>
              <a:rPr lang="zh-TW" altLang="zh-TW" sz="1300" dirty="0"/>
              <a:t>　</a:t>
            </a:r>
            <a:r>
              <a:rPr lang="en-US" altLang="zh-TW" sz="1300" dirty="0"/>
              <a:t>Professor Emeritus, University of Hawaii, </a:t>
            </a:r>
            <a:r>
              <a:rPr lang="en-US" altLang="zh-TW" sz="1300" dirty="0" err="1"/>
              <a:t>Manoa</a:t>
            </a:r>
            <a:r>
              <a:rPr lang="en-US" altLang="zh-TW" sz="1300" dirty="0"/>
              <a:t>)</a:t>
            </a:r>
            <a:endParaRPr lang="zh-TW" altLang="en-US" sz="1300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90003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41477"/>
            <a:ext cx="3954271" cy="3960812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高等教育品質管制有其自身的規律：</a:t>
            </a:r>
          </a:p>
          <a:p>
            <a:pPr lvl="1" algn="just" eaLnBrk="1" hangingPunct="1"/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高等教育品質的</a:t>
            </a:r>
            <a:r>
              <a:rPr lang="zh-CN" altLang="en-US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模糊性</a:t>
            </a:r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和</a:t>
            </a:r>
            <a:r>
              <a:rPr lang="zh-CN" altLang="en-US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長期性</a:t>
            </a:r>
          </a:p>
          <a:p>
            <a:pPr lvl="1" algn="just" eaLnBrk="1" hangingPunct="1"/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大學與政府在</a:t>
            </a:r>
            <a:r>
              <a:rPr lang="zh-CN" altLang="en-US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品質資訊</a:t>
            </a:r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方面的不對稱性</a:t>
            </a:r>
          </a:p>
          <a:p>
            <a:pPr lvl="1" algn="just" eaLnBrk="1" hangingPunct="1"/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官僚機制的天然</a:t>
            </a:r>
            <a:r>
              <a:rPr lang="zh-CN" altLang="en-US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侷限性</a:t>
            </a:r>
          </a:p>
          <a:p>
            <a:pPr lvl="1" algn="just" eaLnBrk="1" hangingPunct="1"/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要發揮學校和教師在品質保證中的</a:t>
            </a:r>
            <a:r>
              <a:rPr lang="zh-CN" altLang="en-US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自覺性</a:t>
            </a:r>
            <a:r>
              <a:rPr lang="zh-CN" altLang="en-US" b="1" dirty="0" smtClean="0">
                <a:latin typeface="SimHei" pitchFamily="49" charset="-122"/>
                <a:ea typeface="SimHei" pitchFamily="49" charset="-122"/>
              </a:rPr>
              <a:t>，把品質保證的責任落到院校身上</a:t>
            </a: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9271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他山之石</a:t>
            </a:r>
            <a:r>
              <a:rPr lang="en-US" altLang="zh-TW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zh-CN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英國</a:t>
            </a:r>
            <a:r>
              <a:rPr lang="en-US" altLang="zh-CN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zh-CN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年的經驗</a:t>
            </a:r>
            <a:endParaRPr lang="zh-TW" alt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 rot="5400000">
            <a:off x="4971768" y="2525222"/>
            <a:ext cx="3209165" cy="210611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/>
          <a:p>
            <a:pPr algn="just" eaLnBrk="0" hangingPunct="0"/>
            <a:endParaRPr kumimoji="0" lang="zh-TW" altLang="zh-TW" sz="9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9635" y="2657207"/>
            <a:ext cx="247314" cy="72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0" lang="en-US" altLang="zh-CN" sz="900"/>
          </a:p>
          <a:p>
            <a:pPr eaLnBrk="0" hangingPunct="0">
              <a:spcBef>
                <a:spcPct val="50000"/>
              </a:spcBef>
            </a:pPr>
            <a:endParaRPr kumimoji="0" lang="en-US" altLang="zh-CN" sz="900"/>
          </a:p>
          <a:p>
            <a:pPr eaLnBrk="0" hangingPunct="0">
              <a:spcBef>
                <a:spcPct val="50000"/>
              </a:spcBef>
            </a:pPr>
            <a:r>
              <a:rPr kumimoji="0" lang="en-US" altLang="zh-CN" sz="900"/>
              <a:t>    </a:t>
            </a:r>
          </a:p>
          <a:p>
            <a:pPr eaLnBrk="0" hangingPunct="0">
              <a:spcBef>
                <a:spcPct val="50000"/>
              </a:spcBef>
            </a:pPr>
            <a:endParaRPr kumimoji="0" lang="en-US" altLang="zh-CN" sz="9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90557" y="1428007"/>
            <a:ext cx="1162903" cy="39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CN" altLang="en-US" sz="2400" dirty="0">
                <a:latin typeface="Times New Roman" pitchFamily="18" charset="0"/>
                <a:ea typeface="SimSun" pitchFamily="2" charset="-122"/>
              </a:rPr>
              <a:t>官僚機制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80312" y="3734636"/>
            <a:ext cx="1162903" cy="39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CN" altLang="en-US" sz="2400" dirty="0">
                <a:latin typeface="Times New Roman" pitchFamily="18" charset="0"/>
                <a:ea typeface="SimSun" pitchFamily="2" charset="-122"/>
              </a:rPr>
              <a:t>市場機制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66856" y="5151156"/>
            <a:ext cx="1162903" cy="39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CN" altLang="en-US" sz="2400" dirty="0">
                <a:latin typeface="Times New Roman" pitchFamily="18" charset="0"/>
                <a:ea typeface="SimSun" pitchFamily="2" charset="-122"/>
              </a:rPr>
              <a:t>文化機制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998187" y="2952330"/>
            <a:ext cx="63144" cy="65204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921888" y="3740908"/>
            <a:ext cx="63144" cy="65204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634890" y="3444770"/>
            <a:ext cx="63144" cy="65204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46949" y="2540040"/>
            <a:ext cx="757729" cy="28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A</a:t>
            </a:r>
            <a:r>
              <a:rPr lang="zh-CN" altLang="en-US" sz="1600" dirty="0">
                <a:latin typeface="Times New Roman" pitchFamily="18" charset="0"/>
                <a:ea typeface="SimSun" pitchFamily="2" charset="-122"/>
              </a:rPr>
              <a:t>系統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397718" y="3655826"/>
            <a:ext cx="757729" cy="28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B</a:t>
            </a:r>
            <a:r>
              <a:rPr lang="zh-CN" altLang="en-US" sz="1600" dirty="0">
                <a:latin typeface="Times New Roman" pitchFamily="18" charset="0"/>
                <a:ea typeface="SimSun" pitchFamily="2" charset="-122"/>
              </a:rPr>
              <a:t>系統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646949" y="3313509"/>
            <a:ext cx="9879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latin typeface="Times New Roman" pitchFamily="18" charset="0"/>
                <a:ea typeface="SimSun" pitchFamily="2" charset="-122"/>
              </a:rPr>
              <a:t>C</a:t>
            </a:r>
            <a:r>
              <a:rPr lang="zh-CN" altLang="en-US" sz="1600" dirty="0">
                <a:latin typeface="Times New Roman" pitchFamily="18" charset="0"/>
                <a:ea typeface="SimSun" pitchFamily="2" charset="-122"/>
              </a:rPr>
              <a:t>系統</a:t>
            </a:r>
          </a:p>
        </p:txBody>
      </p:sp>
      <p:sp>
        <p:nvSpPr>
          <p:cNvPr id="16" name="文字方塊 1"/>
          <p:cNvSpPr txBox="1">
            <a:spLocks noChangeArrowheads="1"/>
          </p:cNvSpPr>
          <p:nvPr/>
        </p:nvSpPr>
        <p:spPr bwMode="auto">
          <a:xfrm>
            <a:off x="2058568" y="5949280"/>
            <a:ext cx="604182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來源</a:t>
            </a:r>
            <a:r>
              <a:rPr lang="en-US" altLang="zh-TW" dirty="0" smtClean="0"/>
              <a:t>: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金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頂兵 博士</a:t>
            </a:r>
            <a:r>
              <a:rPr lang="en-US" altLang="zh-TW" b="1" dirty="0">
                <a:latin typeface="隶书" pitchFamily="49" charset="-122"/>
                <a:ea typeface="隶书" pitchFamily="49" charset="-122"/>
              </a:rPr>
              <a:t>,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副研究員 </a:t>
            </a:r>
            <a:r>
              <a:rPr lang="zh-TW" altLang="en-US" b="1" dirty="0">
                <a:latin typeface="隶书" pitchFamily="49" charset="-122"/>
                <a:ea typeface="隶书" pitchFamily="49" charset="-122"/>
              </a:rPr>
              <a:t>兼 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北京大學教務部副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部長</a:t>
            </a:r>
            <a:r>
              <a:rPr lang="en-US" altLang="zh-CN" b="1" dirty="0" smtClean="0">
                <a:latin typeface="隶书" pitchFamily="49" charset="-122"/>
                <a:ea typeface="隶书" pitchFamily="49" charset="-122"/>
              </a:rPr>
              <a:t>)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6735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當前英國高等教育品質保證的</a:t>
            </a:r>
            <a:r>
              <a:rPr lang="zh-TW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機制</a:t>
            </a:r>
            <a:endParaRPr lang="zh-CN" alt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zh-CN" altLang="en-US" sz="4400" b="1" dirty="0" smtClean="0">
                <a:latin typeface="Arial" pitchFamily="34" charset="0"/>
              </a:rPr>
              <a:t>學術標準和品質是有權授予學位的院校的責任</a:t>
            </a:r>
            <a:r>
              <a:rPr lang="en-US" altLang="zh-TW" sz="4400" b="1" dirty="0" smtClean="0">
                <a:latin typeface="Arial" pitchFamily="34" charset="0"/>
              </a:rPr>
              <a:t>(</a:t>
            </a:r>
            <a:r>
              <a:rPr lang="zh-TW" altLang="en-US" sz="4400" b="1" dirty="0" smtClean="0">
                <a:latin typeface="Arial" pitchFamily="34" charset="0"/>
              </a:rPr>
              <a:t>內部</a:t>
            </a:r>
            <a:r>
              <a:rPr lang="en-US" altLang="zh-TW" sz="4400" b="1" dirty="0" smtClean="0">
                <a:latin typeface="Arial" pitchFamily="34" charset="0"/>
              </a:rPr>
              <a:t>)</a:t>
            </a:r>
            <a:r>
              <a:rPr lang="zh-CN" altLang="en-US" sz="4400" b="1" dirty="0" smtClean="0">
                <a:latin typeface="Arial" pitchFamily="34" charset="0"/>
              </a:rPr>
              <a:t>。</a:t>
            </a:r>
          </a:p>
          <a:p>
            <a:pPr eaLnBrk="1" hangingPunct="1"/>
            <a:r>
              <a:rPr lang="zh-CN" altLang="en-US" sz="4400" b="1" dirty="0">
                <a:latin typeface="Arial" pitchFamily="34" charset="0"/>
              </a:rPr>
              <a:t>外部品質保證的作用是確認內部品質保證機制能夠有效地發揮作用。</a:t>
            </a:r>
          </a:p>
        </p:txBody>
      </p:sp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2058568" y="5949280"/>
            <a:ext cx="604182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來源</a:t>
            </a:r>
            <a:r>
              <a:rPr lang="en-US" altLang="zh-TW" dirty="0" smtClean="0"/>
              <a:t>: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金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頂兵 博士</a:t>
            </a:r>
            <a:r>
              <a:rPr lang="en-US" altLang="zh-TW" b="1" dirty="0">
                <a:latin typeface="隶书" pitchFamily="49" charset="-122"/>
                <a:ea typeface="隶书" pitchFamily="49" charset="-122"/>
              </a:rPr>
              <a:t>,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副研究員 </a:t>
            </a:r>
            <a:r>
              <a:rPr lang="zh-TW" altLang="en-US" b="1" dirty="0">
                <a:latin typeface="隶书" pitchFamily="49" charset="-122"/>
                <a:ea typeface="隶书" pitchFamily="49" charset="-122"/>
              </a:rPr>
              <a:t>兼 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北京大學教務部副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部長</a:t>
            </a:r>
            <a:r>
              <a:rPr lang="en-US" altLang="zh-CN" b="1" dirty="0" smtClean="0">
                <a:latin typeface="隶书" pitchFamily="49" charset="-122"/>
                <a:ea typeface="隶书" pitchFamily="49" charset="-122"/>
              </a:rPr>
              <a:t>)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7104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92710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zh-CN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內部教學品質評估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8062664" cy="4897437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2800" b="1" dirty="0">
                <a:latin typeface="SimSun" pitchFamily="2" charset="-122"/>
              </a:rPr>
              <a:t>教學品質評估（</a:t>
            </a:r>
            <a:r>
              <a:rPr lang="en-US" altLang="zh-CN" sz="2800" b="1" dirty="0">
                <a:latin typeface="SimSun" pitchFamily="2" charset="-122"/>
              </a:rPr>
              <a:t>TQA</a:t>
            </a:r>
            <a:r>
              <a:rPr lang="zh-CN" altLang="en-US" sz="2800" b="1" dirty="0">
                <a:latin typeface="SimSun" pitchFamily="2" charset="-122"/>
              </a:rPr>
              <a:t>）是考核被評估學科的教學品質和學生的學習狀況，分為六個指標：</a:t>
            </a:r>
          </a:p>
          <a:p>
            <a:pPr algn="just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zh-CN" altLang="en-US" sz="2400" b="1" dirty="0" smtClean="0">
              <a:latin typeface="SimSun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b="1" dirty="0" smtClean="0">
                <a:latin typeface="SimSun" pitchFamily="2" charset="-122"/>
              </a:rPr>
              <a:t>課程設計、</a:t>
            </a:r>
            <a:r>
              <a:rPr lang="zh-CN" altLang="en-US" b="1" dirty="0" smtClean="0">
                <a:solidFill>
                  <a:srgbClr val="FF0000"/>
                </a:solidFill>
                <a:latin typeface="SimSun" pitchFamily="2" charset="-122"/>
              </a:rPr>
              <a:t>內容</a:t>
            </a:r>
            <a:r>
              <a:rPr lang="zh-CN" altLang="en-US" b="1" dirty="0" smtClean="0">
                <a:latin typeface="SimSun" pitchFamily="2" charset="-122"/>
              </a:rPr>
              <a:t>與組織</a:t>
            </a:r>
            <a:r>
              <a:rPr lang="zh-CN" altLang="en-US" sz="2000" b="1" dirty="0" smtClean="0">
                <a:latin typeface="SimSun" pitchFamily="2" charset="-122"/>
              </a:rPr>
              <a:t>（</a:t>
            </a:r>
            <a:r>
              <a:rPr lang="en-US" altLang="zh-CN" sz="2000" b="1" dirty="0" smtClean="0">
                <a:latin typeface="SimSun" pitchFamily="2" charset="-122"/>
              </a:rPr>
              <a:t>Curriculum Design, Content and Organization</a:t>
            </a:r>
            <a:r>
              <a:rPr lang="zh-CN" altLang="en-US" sz="2000" b="1" dirty="0" smtClean="0">
                <a:latin typeface="SimSun" pitchFamily="2" charset="-122"/>
              </a:rPr>
              <a:t>）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SimSun" pitchFamily="2" charset="-122"/>
              </a:rPr>
              <a:t>教</a:t>
            </a:r>
            <a:r>
              <a:rPr lang="zh-CN" altLang="en-US" b="1" dirty="0" smtClean="0">
                <a:latin typeface="SimSun" pitchFamily="2" charset="-122"/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  <a:latin typeface="SimSun" pitchFamily="2" charset="-122"/>
              </a:rPr>
              <a:t>學</a:t>
            </a:r>
            <a:r>
              <a:rPr lang="zh-CN" altLang="en-US" b="1" dirty="0" smtClean="0">
                <a:latin typeface="SimSun" pitchFamily="2" charset="-122"/>
              </a:rPr>
              <a:t>與測評</a:t>
            </a:r>
            <a:r>
              <a:rPr lang="zh-CN" altLang="en-US" sz="2000" b="1" dirty="0" smtClean="0">
                <a:latin typeface="SimSun" pitchFamily="2" charset="-122"/>
              </a:rPr>
              <a:t>（</a:t>
            </a:r>
            <a:r>
              <a:rPr lang="en-US" altLang="zh-CN" sz="2000" b="1" dirty="0" smtClean="0">
                <a:latin typeface="SimSun" pitchFamily="2" charset="-122"/>
              </a:rPr>
              <a:t>Teaching, Learning and Assessment</a:t>
            </a:r>
            <a:r>
              <a:rPr lang="zh-CN" altLang="en-US" sz="2000" b="1" dirty="0" smtClean="0">
                <a:latin typeface="SimSun" pitchFamily="2" charset="-122"/>
              </a:rPr>
              <a:t>）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b="1" dirty="0" smtClean="0">
                <a:latin typeface="SimSun" pitchFamily="2" charset="-122"/>
              </a:rPr>
              <a:t>學生進步與成</a:t>
            </a:r>
            <a:r>
              <a:rPr lang="zh-TW" altLang="en-US" b="1" dirty="0" smtClean="0">
                <a:latin typeface="SimSun" pitchFamily="2" charset="-122"/>
              </a:rPr>
              <a:t>就</a:t>
            </a:r>
            <a:r>
              <a:rPr lang="zh-CN" altLang="en-US" sz="2000" b="1" dirty="0" smtClean="0">
                <a:latin typeface="SimSun" pitchFamily="2" charset="-122"/>
              </a:rPr>
              <a:t>（</a:t>
            </a:r>
            <a:r>
              <a:rPr lang="en-US" altLang="zh-CN" sz="2000" b="1" dirty="0" smtClean="0">
                <a:latin typeface="SimSun" pitchFamily="2" charset="-122"/>
              </a:rPr>
              <a:t>Student Progression and Achievement</a:t>
            </a:r>
            <a:r>
              <a:rPr lang="zh-CN" altLang="en-US" sz="2000" b="1" dirty="0" smtClean="0">
                <a:latin typeface="SimSun" pitchFamily="2" charset="-122"/>
              </a:rPr>
              <a:t>）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SimSun" pitchFamily="2" charset="-122"/>
              </a:rPr>
              <a:t>學生支</a:t>
            </a:r>
            <a:r>
              <a:rPr lang="zh-TW" altLang="en-US" b="1" dirty="0" smtClean="0">
                <a:solidFill>
                  <a:srgbClr val="FF0000"/>
                </a:solidFill>
                <a:latin typeface="SimSun" pitchFamily="2" charset="-122"/>
              </a:rPr>
              <a:t>援</a:t>
            </a:r>
            <a:r>
              <a:rPr lang="zh-CN" altLang="en-US" b="1" dirty="0" smtClean="0">
                <a:solidFill>
                  <a:srgbClr val="FF0000"/>
                </a:solidFill>
                <a:latin typeface="SimSun" pitchFamily="2" charset="-122"/>
              </a:rPr>
              <a:t>與指導</a:t>
            </a:r>
            <a:r>
              <a:rPr lang="zh-CN" altLang="en-US" sz="2000" b="1" dirty="0" smtClean="0">
                <a:latin typeface="SimSun" pitchFamily="2" charset="-122"/>
              </a:rPr>
              <a:t>（</a:t>
            </a:r>
            <a:r>
              <a:rPr lang="en-US" altLang="zh-CN" sz="2000" b="1" dirty="0" smtClean="0">
                <a:latin typeface="SimSun" pitchFamily="2" charset="-122"/>
              </a:rPr>
              <a:t>Student Support and Guidance</a:t>
            </a:r>
            <a:r>
              <a:rPr lang="zh-CN" altLang="en-US" sz="2000" b="1" dirty="0" smtClean="0">
                <a:latin typeface="SimSun" pitchFamily="2" charset="-122"/>
              </a:rPr>
              <a:t>）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SimSun" pitchFamily="2" charset="-122"/>
              </a:rPr>
              <a:t>學習資源</a:t>
            </a:r>
            <a:r>
              <a:rPr lang="zh-CN" altLang="en-US" sz="2000" b="1" dirty="0" smtClean="0">
                <a:latin typeface="SimSun" pitchFamily="2" charset="-122"/>
              </a:rPr>
              <a:t>（</a:t>
            </a:r>
            <a:r>
              <a:rPr lang="en-US" altLang="zh-CN" sz="2000" b="1" dirty="0" smtClean="0">
                <a:latin typeface="SimSun" pitchFamily="2" charset="-122"/>
              </a:rPr>
              <a:t>Learning Resources</a:t>
            </a:r>
            <a:r>
              <a:rPr lang="zh-CN" altLang="en-US" sz="2000" b="1" dirty="0" smtClean="0">
                <a:latin typeface="SimSun" pitchFamily="2" charset="-122"/>
              </a:rPr>
              <a:t>）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b="1" dirty="0" smtClean="0">
                <a:latin typeface="SimSun" pitchFamily="2" charset="-122"/>
              </a:rPr>
              <a:t>品質管制與提</a:t>
            </a:r>
            <a:r>
              <a:rPr lang="zh-TW" altLang="en-US" b="1" dirty="0" smtClean="0">
                <a:latin typeface="SimSun" pitchFamily="2" charset="-122"/>
              </a:rPr>
              <a:t>升</a:t>
            </a:r>
            <a:r>
              <a:rPr lang="zh-CN" altLang="en-US" sz="2000" b="1" dirty="0" smtClean="0">
                <a:latin typeface="SimSun" pitchFamily="2" charset="-122"/>
              </a:rPr>
              <a:t>（</a:t>
            </a:r>
            <a:r>
              <a:rPr lang="en-US" altLang="zh-CN" sz="2000" b="1" dirty="0" smtClean="0">
                <a:latin typeface="SimSun" pitchFamily="2" charset="-122"/>
              </a:rPr>
              <a:t>Quality Management and Enhancement</a:t>
            </a:r>
            <a:r>
              <a:rPr lang="zh-CN" altLang="en-US" sz="2000" b="1" dirty="0" smtClean="0">
                <a:latin typeface="SimSun" pitchFamily="2" charset="-122"/>
              </a:rPr>
              <a:t>）</a:t>
            </a:r>
            <a:r>
              <a:rPr lang="zh-CN" altLang="en-US" sz="2300" b="1" dirty="0" smtClean="0">
                <a:latin typeface="SimSun" pitchFamily="2" charset="-122"/>
              </a:rPr>
              <a:t> </a:t>
            </a:r>
          </a:p>
        </p:txBody>
      </p:sp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2058568" y="6093296"/>
            <a:ext cx="604182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來源</a:t>
            </a:r>
            <a:r>
              <a:rPr lang="en-US" altLang="zh-TW" dirty="0" smtClean="0"/>
              <a:t>: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金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頂兵 博士</a:t>
            </a:r>
            <a:r>
              <a:rPr lang="en-US" altLang="zh-TW" b="1" dirty="0">
                <a:latin typeface="隶书" pitchFamily="49" charset="-122"/>
                <a:ea typeface="隶书" pitchFamily="49" charset="-122"/>
              </a:rPr>
              <a:t>,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副研究員 </a:t>
            </a:r>
            <a:r>
              <a:rPr lang="zh-TW" altLang="en-US" b="1" dirty="0">
                <a:latin typeface="隶书" pitchFamily="49" charset="-122"/>
                <a:ea typeface="隶书" pitchFamily="49" charset="-122"/>
              </a:rPr>
              <a:t>兼 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北京大學教務部副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部長</a:t>
            </a:r>
            <a:r>
              <a:rPr lang="en-US" altLang="zh-CN" b="1" dirty="0" smtClean="0">
                <a:latin typeface="隶书" pitchFamily="49" charset="-122"/>
                <a:ea typeface="隶书" pitchFamily="49" charset="-122"/>
              </a:rPr>
              <a:t>)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513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7/7a/PDCA_Cycle.svg/400px-PDCA_Cycl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49275"/>
            <a:ext cx="65532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395536" y="701675"/>
            <a:ext cx="8229600" cy="927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zh-TW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品質保證機制</a:t>
            </a:r>
            <a:endParaRPr lang="zh-TW" alt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</p:nvPr>
        </p:nvGraphicFramePr>
        <p:xfrm>
          <a:off x="468313" y="4076700"/>
          <a:ext cx="8137525" cy="2451100"/>
        </p:xfrm>
        <a:graphic>
          <a:graphicData uri="http://schemas.openxmlformats.org/drawingml/2006/table">
            <a:tbl>
              <a:tblPr/>
              <a:tblGrid>
                <a:gridCol w="1584325"/>
                <a:gridCol w="6553200"/>
              </a:tblGrid>
              <a:tr h="365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步驟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：計畫</a:t>
                      </a:r>
                    </a:p>
                  </a:txBody>
                  <a:tcPr marT="45728" marB="45728" horzOverflow="overflow">
                    <a:lnL cap="flat">
                      <a:noFill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開始研究目前的製程，並將製程文件化。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步驟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：執行</a:t>
                      </a:r>
                    </a:p>
                  </a:txBody>
                  <a:tcPr marT="45728" marB="45728" horzOverflow="overflow">
                    <a:lnL cap="flat">
                      <a:noFill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盡可能地用小規模的方式來執行計畫，並盡量將這期間所發生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的變動文件化。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步驟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：研究</a:t>
                      </a:r>
                    </a:p>
                  </a:txBody>
                  <a:tcPr marT="45728" marB="45728" horzOverflow="overflow">
                    <a:lnL cap="flat">
                      <a:noFill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衡量在執行階段所蒐集的資料。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步驟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4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：行動</a:t>
                      </a:r>
                    </a:p>
                  </a:txBody>
                  <a:tcPr marT="45728" marB="45728" horzOverflow="overflow">
                    <a:lnL cap="flat">
                      <a:noFill/>
                    </a:lnL>
                    <a:lnR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若結果是成功的，則將此方法標準化，並且通知所有該製程的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相關人員，進行此新方法的訓練。若失敗，則修正計畫並且重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複製程，或中止方案。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3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0" t="4567"/>
          <a:stretch>
            <a:fillRect/>
          </a:stretch>
        </p:blipFill>
        <p:spPr bwMode="auto">
          <a:xfrm>
            <a:off x="257175" y="1628775"/>
            <a:ext cx="27257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83568" y="653483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(</a:t>
            </a:r>
            <a:r>
              <a:rPr lang="zh-TW" altLang="en-US" sz="1200" dirty="0"/>
              <a:t>資料來源</a:t>
            </a:r>
            <a:r>
              <a:rPr lang="zh-TW" altLang="en-US" sz="1200" dirty="0" smtClean="0"/>
              <a:t>：</a:t>
            </a:r>
            <a:r>
              <a:rPr lang="en-US" altLang="zh-TW" sz="1200" dirty="0"/>
              <a:t> </a:t>
            </a:r>
            <a:r>
              <a:rPr lang="en-US" altLang="zh-TW" sz="1200" dirty="0" err="1" smtClean="0"/>
              <a:t>Qualiyy</a:t>
            </a:r>
            <a:r>
              <a:rPr lang="en-US" altLang="zh-TW" sz="1200" dirty="0" smtClean="0"/>
              <a:t>, 2/e, Donna Summers</a:t>
            </a:r>
            <a:r>
              <a:rPr lang="zh-TW" altLang="en-US" sz="1200" dirty="0" smtClean="0"/>
              <a:t>及</a:t>
            </a:r>
            <a:r>
              <a:rPr lang="en-US" altLang="zh-TW" sz="1200" dirty="0" smtClean="0"/>
              <a:t> wikipedia.org</a:t>
            </a:r>
            <a:r>
              <a:rPr lang="en-US" altLang="zh-TW" sz="1200" dirty="0"/>
              <a:t>)</a:t>
            </a:r>
            <a:br>
              <a:rPr lang="en-US" altLang="zh-TW" sz="1200" dirty="0"/>
            </a:b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97634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教育理論的發展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3" y="1765734"/>
            <a:ext cx="5407576" cy="4297363"/>
          </a:xfrm>
        </p:spPr>
        <p:txBody>
          <a:bodyPr>
            <a:normAutofit fontScale="62500" lnSpcReduction="20000"/>
          </a:bodyPr>
          <a:lstStyle/>
          <a:p>
            <a:r>
              <a:rPr lang="zh-TW" altLang="zh-TW" dirty="0"/>
              <a:t>學習理論可以分為三個基本的理論</a:t>
            </a:r>
            <a:r>
              <a:rPr lang="zh-TW" altLang="zh-TW" dirty="0" smtClean="0"/>
              <a:t>體系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把</a:t>
            </a:r>
            <a:r>
              <a:rPr lang="zh-TW" altLang="zh-TW" dirty="0"/>
              <a:t>學習看作刺激與反應聯結的</a:t>
            </a:r>
            <a:r>
              <a:rPr lang="zh-TW" altLang="zh-TW" dirty="0" smtClean="0">
                <a:solidFill>
                  <a:srgbClr val="FF0000"/>
                </a:solidFill>
              </a:rPr>
              <a:t>行為主義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zh-TW" dirty="0" smtClean="0"/>
              <a:t>強調</a:t>
            </a:r>
            <a:r>
              <a:rPr lang="zh-TW" altLang="zh-TW" dirty="0"/>
              <a:t>認知方式而不是專注於孤立事件的</a:t>
            </a:r>
            <a:r>
              <a:rPr lang="zh-TW" altLang="zh-TW" dirty="0">
                <a:solidFill>
                  <a:srgbClr val="FF0000"/>
                </a:solidFill>
              </a:rPr>
              <a:t>認知主義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zh-TW" dirty="0" smtClean="0"/>
              <a:t>學習</a:t>
            </a:r>
            <a:r>
              <a:rPr lang="zh-TW" altLang="zh-TW" dirty="0"/>
              <a:t>是對情境的理解或頓悟，是認知結構變化的</a:t>
            </a:r>
            <a:r>
              <a:rPr lang="zh-TW" altLang="zh-TW" dirty="0">
                <a:solidFill>
                  <a:srgbClr val="FF0000"/>
                </a:solidFill>
              </a:rPr>
              <a:t>建構</a:t>
            </a:r>
            <a:r>
              <a:rPr lang="zh-TW" altLang="zh-TW" dirty="0" smtClean="0">
                <a:solidFill>
                  <a:srgbClr val="FF0000"/>
                </a:solidFill>
              </a:rPr>
              <a:t>主義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zh-TW" dirty="0"/>
              <a:t>主動性，社會性和情景</a:t>
            </a:r>
            <a:r>
              <a:rPr lang="zh-TW" altLang="zh-TW" dirty="0" smtClean="0"/>
              <a:t>性</a:t>
            </a:r>
            <a:r>
              <a:rPr lang="en-US" altLang="zh-TW" dirty="0" smtClean="0"/>
              <a:t>)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What</a:t>
            </a:r>
            <a:r>
              <a:rPr lang="en-US" altLang="zh-TW" dirty="0"/>
              <a:t>(</a:t>
            </a:r>
            <a:r>
              <a:rPr lang="zh-TW" altLang="en-US" dirty="0" smtClean="0"/>
              <a:t>內容</a:t>
            </a:r>
            <a:r>
              <a:rPr lang="en-US" altLang="zh-TW" dirty="0" smtClean="0"/>
              <a:t>:</a:t>
            </a:r>
            <a:r>
              <a:rPr lang="zh-TW" altLang="zh-TW" dirty="0">
                <a:solidFill>
                  <a:srgbClr val="FF0000"/>
                </a:solidFill>
              </a:rPr>
              <a:t>傳遞客觀世界的知識</a:t>
            </a:r>
            <a:r>
              <a:rPr lang="en-US" altLang="zh-TW" dirty="0" smtClean="0"/>
              <a:t>) </a:t>
            </a:r>
            <a:r>
              <a:rPr lang="en-US" altLang="zh-TW" dirty="0"/>
              <a:t>-&gt; </a:t>
            </a:r>
            <a:r>
              <a:rPr lang="en-US" altLang="zh-TW" dirty="0">
                <a:solidFill>
                  <a:srgbClr val="FF0000"/>
                </a:solidFill>
              </a:rPr>
              <a:t>How</a:t>
            </a:r>
            <a:r>
              <a:rPr lang="en-US" altLang="zh-TW" dirty="0"/>
              <a:t>(</a:t>
            </a:r>
            <a:r>
              <a:rPr lang="zh-TW" altLang="en-US" dirty="0" smtClean="0"/>
              <a:t>方法</a:t>
            </a:r>
            <a:r>
              <a:rPr lang="en-US" altLang="zh-TW" dirty="0" smtClean="0"/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如何</a:t>
            </a:r>
            <a:r>
              <a:rPr lang="zh-TW" altLang="zh-TW" dirty="0" smtClean="0">
                <a:solidFill>
                  <a:srgbClr val="FF0000"/>
                </a:solidFill>
              </a:rPr>
              <a:t>使</a:t>
            </a:r>
            <a:r>
              <a:rPr lang="zh-TW" altLang="zh-TW" dirty="0">
                <a:solidFill>
                  <a:srgbClr val="FF0000"/>
                </a:solidFill>
              </a:rPr>
              <a:t>外界客觀</a:t>
            </a:r>
            <a:r>
              <a:rPr lang="zh-TW" altLang="zh-TW" dirty="0" smtClean="0">
                <a:solidFill>
                  <a:srgbClr val="FF0000"/>
                </a:solidFill>
              </a:rPr>
              <a:t>事物內</a:t>
            </a:r>
            <a:r>
              <a:rPr lang="zh-TW" altLang="zh-TW" dirty="0">
                <a:solidFill>
                  <a:srgbClr val="FF0000"/>
                </a:solidFill>
              </a:rPr>
              <a:t>化為其內部的認知結構</a:t>
            </a:r>
            <a:r>
              <a:rPr lang="en-US" altLang="zh-TW" dirty="0" smtClean="0"/>
              <a:t>) </a:t>
            </a:r>
            <a:r>
              <a:rPr lang="en-US" altLang="zh-TW" dirty="0"/>
              <a:t>-&gt; </a:t>
            </a:r>
            <a:r>
              <a:rPr lang="en-US" altLang="zh-TW" dirty="0">
                <a:solidFill>
                  <a:srgbClr val="FF0000"/>
                </a:solidFill>
              </a:rPr>
              <a:t>Why</a:t>
            </a:r>
            <a:r>
              <a:rPr lang="en-US" altLang="zh-TW" dirty="0" smtClean="0"/>
              <a:t>(</a:t>
            </a:r>
            <a:r>
              <a:rPr lang="zh-TW" altLang="en-US" dirty="0" smtClean="0"/>
              <a:t>解釋</a:t>
            </a:r>
            <a:r>
              <a:rPr lang="en-US" altLang="zh-TW" dirty="0" smtClean="0"/>
              <a:t>:</a:t>
            </a:r>
            <a:r>
              <a:rPr lang="zh-TW" altLang="zh-TW" dirty="0">
                <a:solidFill>
                  <a:srgbClr val="FF0000"/>
                </a:solidFill>
              </a:rPr>
              <a:t>世界是客觀存在的，但是對於世界的理解和賦予意義卻是由每個人自己</a:t>
            </a:r>
            <a:r>
              <a:rPr lang="zh-TW" altLang="zh-TW" dirty="0" smtClean="0">
                <a:solidFill>
                  <a:srgbClr val="FF0000"/>
                </a:solidFill>
              </a:rPr>
              <a:t>決定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r>
              <a:rPr lang="zh-TW" altLang="zh-TW" dirty="0" smtClean="0"/>
              <a:t>強調</a:t>
            </a:r>
            <a:r>
              <a:rPr lang="zh-TW" altLang="zh-TW" dirty="0"/>
              <a:t>學習的主動性，社會性和情景性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zh-TW" dirty="0" smtClean="0"/>
              <a:t>學生</a:t>
            </a:r>
            <a:r>
              <a:rPr lang="zh-TW" altLang="zh-TW" dirty="0"/>
              <a:t>對他們的所學負有</a:t>
            </a:r>
            <a:r>
              <a:rPr lang="zh-TW" altLang="zh-TW" dirty="0">
                <a:solidFill>
                  <a:srgbClr val="FF0000"/>
                </a:solidFill>
              </a:rPr>
              <a:t>不可推卸的責任</a:t>
            </a:r>
          </a:p>
          <a:p>
            <a:r>
              <a:rPr lang="zh-TW" altLang="zh-TW" dirty="0"/>
              <a:t>學習的確是在學生的大腦裡建構，教師無法干預這一過程，那麼學習就只能被</a:t>
            </a:r>
            <a:r>
              <a:rPr lang="zh-TW" altLang="zh-TW" dirty="0">
                <a:solidFill>
                  <a:srgbClr val="FF0000"/>
                </a:solidFill>
              </a:rPr>
              <a:t>學生自我管理</a:t>
            </a:r>
            <a:r>
              <a:rPr lang="zh-TW" altLang="zh-TW" dirty="0"/>
              <a:t>。而教師所能做的只是為學生創造一個</a:t>
            </a:r>
            <a:r>
              <a:rPr lang="zh-TW" altLang="zh-TW" dirty="0">
                <a:solidFill>
                  <a:srgbClr val="FF0000"/>
                </a:solidFill>
              </a:rPr>
              <a:t>支援的環境</a:t>
            </a:r>
            <a:r>
              <a:rPr lang="zh-TW" altLang="zh-TW" dirty="0"/>
              <a:t>和</a:t>
            </a:r>
            <a:r>
              <a:rPr lang="zh-TW" altLang="zh-TW" dirty="0">
                <a:solidFill>
                  <a:srgbClr val="FF0000"/>
                </a:solidFill>
              </a:rPr>
              <a:t>激勵的環境</a:t>
            </a:r>
            <a:r>
              <a:rPr lang="zh-TW" altLang="zh-TW" dirty="0"/>
              <a:t>，在學生調整認知結構和吸收知識的過程中提供必要的、適當的</a:t>
            </a:r>
            <a:r>
              <a:rPr lang="zh-TW" altLang="zh-TW" dirty="0">
                <a:solidFill>
                  <a:srgbClr val="FF0000"/>
                </a:solidFill>
              </a:rPr>
              <a:t>認知規範</a:t>
            </a:r>
            <a:r>
              <a:rPr lang="zh-TW" altLang="zh-TW" dirty="0"/>
              <a:t>和成熟的</a:t>
            </a:r>
            <a:r>
              <a:rPr lang="zh-TW" altLang="zh-TW" dirty="0">
                <a:solidFill>
                  <a:srgbClr val="FF0000"/>
                </a:solidFill>
              </a:rPr>
              <a:t>外界經驗</a:t>
            </a:r>
            <a:r>
              <a:rPr lang="zh-TW" altLang="zh-TW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來源</a:t>
            </a:r>
            <a:r>
              <a:rPr lang="en-US" altLang="zh-TW" dirty="0"/>
              <a:t>: John </a:t>
            </a:r>
            <a:r>
              <a:rPr lang="en-US" altLang="zh-TW" dirty="0" err="1"/>
              <a:t>Burville</a:t>
            </a:r>
            <a:r>
              <a:rPr lang="en-US" altLang="zh-TW" dirty="0"/>
              <a:t> Biggs )</a:t>
            </a:r>
            <a:endParaRPr lang="zh-TW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5516877" y="1972761"/>
            <a:ext cx="3632875" cy="3520676"/>
            <a:chOff x="3879" y="3621"/>
            <a:chExt cx="4812" cy="4826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879" y="7920"/>
              <a:ext cx="468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000" kern="100" dirty="0" smtClean="0">
                  <a:effectLst/>
                  <a:latin typeface="Calibri"/>
                  <a:ea typeface="標楷體"/>
                  <a:cs typeface="Times New Roman"/>
                </a:rPr>
                <a:t>建</a:t>
              </a:r>
              <a:r>
                <a:rPr lang="zh-TW" sz="1000" kern="100" dirty="0">
                  <a:effectLst/>
                  <a:latin typeface="Calibri"/>
                  <a:ea typeface="標楷體"/>
                  <a:cs typeface="Times New Roman"/>
                </a:rPr>
                <a:t>構主義學習之知識建構過程</a:t>
              </a:r>
              <a:endParaRPr lang="zh-TW" sz="1200" kern="100" dirty="0">
                <a:effectLst/>
                <a:latin typeface="Calibri"/>
                <a:ea typeface="新細明體"/>
                <a:cs typeface="Times New Roman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947" y="3621"/>
              <a:ext cx="4744" cy="4014"/>
              <a:chOff x="3947" y="3621"/>
              <a:chExt cx="4744" cy="4014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4943" y="3621"/>
                <a:ext cx="2700" cy="52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000" b="1" kern="100">
                    <a:effectLst/>
                    <a:latin typeface="Calibri"/>
                    <a:ea typeface="標楷體"/>
                    <a:cs typeface="Times New Roman"/>
                  </a:rPr>
                  <a:t>知識的建構</a:t>
                </a:r>
                <a:endParaRPr lang="zh-TW" sz="1200" kern="10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846" y="5009"/>
                <a:ext cx="733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000" kern="100">
                    <a:effectLst/>
                    <a:latin typeface="Calibri"/>
                    <a:ea typeface="標楷體"/>
                    <a:cs typeface="Times New Roman"/>
                  </a:rPr>
                  <a:t>引導</a:t>
                </a:r>
                <a:endParaRPr lang="zh-TW" sz="1200" kern="10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  <p:cxnSp>
            <p:nvCxnSpPr>
              <p:cNvPr id="9" name="Line 7"/>
              <p:cNvCxnSpPr/>
              <p:nvPr/>
            </p:nvCxnSpPr>
            <p:spPr bwMode="auto">
              <a:xfrm flipV="1">
                <a:off x="6313" y="4148"/>
                <a:ext cx="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7120" y="4998"/>
                <a:ext cx="69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000" kern="100">
                    <a:effectLst/>
                    <a:latin typeface="Calibri"/>
                    <a:ea typeface="標楷體"/>
                    <a:cs typeface="Times New Roman"/>
                  </a:rPr>
                  <a:t>主動</a:t>
                </a:r>
                <a:endParaRPr lang="zh-TW" sz="1200" kern="10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5522" y="6678"/>
                <a:ext cx="1626" cy="646"/>
                <a:chOff x="5138" y="10151"/>
                <a:chExt cx="1626" cy="646"/>
              </a:xfrm>
            </p:grpSpPr>
            <p:sp>
              <p:nvSpPr>
                <p:cNvPr id="25" name="AutoShape 10"/>
                <p:cNvSpPr>
                  <a:spLocks noChangeArrowheads="1"/>
                </p:cNvSpPr>
                <p:nvPr/>
              </p:nvSpPr>
              <p:spPr bwMode="auto">
                <a:xfrm>
                  <a:off x="5138" y="10151"/>
                  <a:ext cx="1626" cy="646"/>
                </a:xfrm>
                <a:prstGeom prst="leftRightArrow">
                  <a:avLst>
                    <a:gd name="adj1" fmla="val 50000"/>
                    <a:gd name="adj2" fmla="val 50341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503" y="10285"/>
                  <a:ext cx="977" cy="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1000" b="1" kern="100">
                      <a:effectLst/>
                      <a:latin typeface="Calibri"/>
                      <a:ea typeface="標楷體"/>
                      <a:cs typeface="Times New Roman"/>
                    </a:rPr>
                    <a:t>互動</a:t>
                  </a:r>
                  <a:endParaRPr lang="zh-TW" sz="1200" kern="100">
                    <a:effectLst/>
                    <a:latin typeface="Calibri"/>
                    <a:ea typeface="新細明體"/>
                    <a:cs typeface="Times New Roman"/>
                  </a:endParaRPr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4596" y="5358"/>
                <a:ext cx="1273" cy="1260"/>
                <a:chOff x="4596" y="5358"/>
                <a:chExt cx="1273" cy="1260"/>
              </a:xfrm>
            </p:grpSpPr>
            <p:cxnSp>
              <p:nvCxnSpPr>
                <p:cNvPr id="23" name="Line 13"/>
                <p:cNvCxnSpPr/>
                <p:nvPr/>
              </p:nvCxnSpPr>
              <p:spPr bwMode="auto">
                <a:xfrm>
                  <a:off x="4609" y="5358"/>
                  <a:ext cx="12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" name="Line 14"/>
                <p:cNvCxnSpPr/>
                <p:nvPr/>
              </p:nvCxnSpPr>
              <p:spPr bwMode="auto">
                <a:xfrm flipH="1">
                  <a:off x="4596" y="5358"/>
                  <a:ext cx="0" cy="12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5865" y="5066"/>
                <a:ext cx="879" cy="52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000" b="1" kern="100">
                    <a:effectLst/>
                    <a:latin typeface="Calibri"/>
                    <a:ea typeface="標楷體"/>
                    <a:cs typeface="Times New Roman"/>
                  </a:rPr>
                  <a:t>學習</a:t>
                </a:r>
                <a:endParaRPr lang="zh-TW" sz="1200" kern="10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  <p:grpSp>
            <p:nvGrpSpPr>
              <p:cNvPr id="14" name="Group 16"/>
              <p:cNvGrpSpPr>
                <a:grpSpLocks/>
              </p:cNvGrpSpPr>
              <p:nvPr/>
            </p:nvGrpSpPr>
            <p:grpSpPr bwMode="auto">
              <a:xfrm flipH="1">
                <a:off x="6737" y="5326"/>
                <a:ext cx="1271" cy="1260"/>
                <a:chOff x="4596" y="5358"/>
                <a:chExt cx="1273" cy="1260"/>
              </a:xfrm>
            </p:grpSpPr>
            <p:cxnSp>
              <p:nvCxnSpPr>
                <p:cNvPr id="21" name="Line 17"/>
                <p:cNvCxnSpPr/>
                <p:nvPr/>
              </p:nvCxnSpPr>
              <p:spPr bwMode="auto">
                <a:xfrm>
                  <a:off x="4609" y="5358"/>
                  <a:ext cx="12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" name="Line 18"/>
                <p:cNvCxnSpPr/>
                <p:nvPr/>
              </p:nvCxnSpPr>
              <p:spPr bwMode="auto">
                <a:xfrm flipH="1">
                  <a:off x="4596" y="5358"/>
                  <a:ext cx="0" cy="12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5" name="Group 19"/>
              <p:cNvGrpSpPr>
                <a:grpSpLocks/>
              </p:cNvGrpSpPr>
              <p:nvPr/>
            </p:nvGrpSpPr>
            <p:grpSpPr bwMode="auto">
              <a:xfrm>
                <a:off x="3947" y="6388"/>
                <a:ext cx="1311" cy="1247"/>
                <a:chOff x="2996" y="4372"/>
                <a:chExt cx="1311" cy="1247"/>
              </a:xfrm>
            </p:grpSpPr>
            <p:sp>
              <p:nvSpPr>
                <p:cNvPr id="19" name="Oval 20"/>
                <p:cNvSpPr>
                  <a:spLocks noChangeArrowheads="1"/>
                </p:cNvSpPr>
                <p:nvPr/>
              </p:nvSpPr>
              <p:spPr bwMode="auto">
                <a:xfrm>
                  <a:off x="2996" y="4372"/>
                  <a:ext cx="1311" cy="124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021" y="4654"/>
                  <a:ext cx="1158" cy="5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1000" b="1" kern="100">
                      <a:effectLst/>
                      <a:latin typeface="Calibri"/>
                      <a:ea typeface="標楷體"/>
                      <a:cs typeface="Times New Roman"/>
                    </a:rPr>
                    <a:t>教師</a:t>
                  </a:r>
                  <a:endParaRPr lang="zh-TW" sz="1200" kern="100">
                    <a:effectLst/>
                    <a:latin typeface="Calibri"/>
                    <a:ea typeface="新細明體"/>
                    <a:cs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zh-TW" sz="1000" kern="100">
                      <a:effectLst/>
                      <a:latin typeface="Calibri"/>
                      <a:ea typeface="標楷體"/>
                      <a:cs typeface="Times New Roman"/>
                    </a:rPr>
                    <a:t>（引導作用）</a:t>
                  </a:r>
                  <a:endParaRPr lang="zh-TW" sz="1200" kern="100">
                    <a:effectLst/>
                    <a:latin typeface="Calibri"/>
                    <a:ea typeface="新細明體"/>
                    <a:cs typeface="Times New Roman"/>
                  </a:endParaRPr>
                </a:p>
              </p:txBody>
            </p:sp>
          </p:grpSp>
          <p:grpSp>
            <p:nvGrpSpPr>
              <p:cNvPr id="16" name="Group 22"/>
              <p:cNvGrpSpPr>
                <a:grpSpLocks/>
              </p:cNvGrpSpPr>
              <p:nvPr/>
            </p:nvGrpSpPr>
            <p:grpSpPr bwMode="auto">
              <a:xfrm>
                <a:off x="7380" y="6325"/>
                <a:ext cx="1311" cy="1247"/>
                <a:chOff x="2996" y="4372"/>
                <a:chExt cx="1311" cy="1247"/>
              </a:xfrm>
            </p:grpSpPr>
            <p:sp>
              <p:nvSpPr>
                <p:cNvPr id="17" name="Oval 23"/>
                <p:cNvSpPr>
                  <a:spLocks noChangeArrowheads="1"/>
                </p:cNvSpPr>
                <p:nvPr/>
              </p:nvSpPr>
              <p:spPr bwMode="auto">
                <a:xfrm>
                  <a:off x="2996" y="4372"/>
                  <a:ext cx="1311" cy="124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021" y="4654"/>
                  <a:ext cx="1158" cy="5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1000" b="1" kern="100">
                      <a:effectLst/>
                      <a:latin typeface="Calibri"/>
                      <a:ea typeface="標楷體"/>
                      <a:cs typeface="Times New Roman"/>
                    </a:rPr>
                    <a:t>學生</a:t>
                  </a:r>
                  <a:endParaRPr lang="zh-TW" sz="1200" kern="100">
                    <a:effectLst/>
                    <a:latin typeface="Calibri"/>
                    <a:ea typeface="新細明體"/>
                    <a:cs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zh-TW" sz="1000" kern="100">
                      <a:effectLst/>
                      <a:latin typeface="Calibri"/>
                      <a:ea typeface="標楷體"/>
                      <a:cs typeface="Times New Roman"/>
                    </a:rPr>
                    <a:t>（主體作用）</a:t>
                  </a:r>
                  <a:endParaRPr lang="zh-TW" sz="1200" kern="100">
                    <a:effectLst/>
                    <a:latin typeface="Calibri"/>
                    <a:ea typeface="新細明體"/>
                    <a:cs typeface="Times New Roman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93392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成果導向教育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b="1" dirty="0"/>
              <a:t>過去</a:t>
            </a:r>
            <a:r>
              <a:rPr lang="zh-TW" altLang="zh-TW" dirty="0"/>
              <a:t>的教育─以『</a:t>
            </a:r>
            <a:r>
              <a:rPr lang="zh-TW" altLang="zh-TW" b="1" dirty="0"/>
              <a:t>老師教學</a:t>
            </a:r>
            <a:r>
              <a:rPr lang="zh-TW" altLang="zh-TW" dirty="0"/>
              <a:t>』為本位</a:t>
            </a:r>
          </a:p>
          <a:p>
            <a:r>
              <a:rPr lang="en-US" altLang="zh-TW" dirty="0"/>
              <a:t>  </a:t>
            </a:r>
            <a:r>
              <a:rPr lang="en-US" altLang="zh-TW" dirty="0">
                <a:sym typeface="Wingdings 3"/>
              </a:rPr>
              <a:t></a:t>
            </a:r>
            <a:r>
              <a:rPr lang="zh-TW" altLang="zh-TW" b="1" dirty="0"/>
              <a:t>現在</a:t>
            </a:r>
            <a:r>
              <a:rPr lang="zh-TW" altLang="zh-TW" dirty="0"/>
              <a:t>─以『</a:t>
            </a:r>
            <a:r>
              <a:rPr lang="zh-TW" altLang="zh-TW" b="1" dirty="0">
                <a:solidFill>
                  <a:srgbClr val="FF0000"/>
                </a:solidFill>
              </a:rPr>
              <a:t>學生學習</a:t>
            </a:r>
            <a:r>
              <a:rPr lang="zh-TW" altLang="zh-TW" dirty="0"/>
              <a:t>』為中心</a:t>
            </a:r>
          </a:p>
          <a:p>
            <a:pPr lvl="0"/>
            <a:r>
              <a:rPr lang="zh-TW" altLang="zh-TW" b="1" dirty="0"/>
              <a:t>過去</a:t>
            </a:r>
            <a:r>
              <a:rPr lang="zh-TW" altLang="zh-TW" dirty="0"/>
              <a:t>的評鑑─傾向較為重視『</a:t>
            </a:r>
            <a:r>
              <a:rPr lang="zh-TW" altLang="zh-TW" b="1" dirty="0"/>
              <a:t>投入面與過程面</a:t>
            </a:r>
            <a:r>
              <a:rPr lang="zh-TW" altLang="zh-TW" dirty="0"/>
              <a:t>』</a:t>
            </a:r>
          </a:p>
          <a:p>
            <a:r>
              <a:rPr lang="en-US" altLang="zh-TW" dirty="0"/>
              <a:t>  </a:t>
            </a:r>
            <a:r>
              <a:rPr lang="en-US" altLang="zh-TW" dirty="0">
                <a:sym typeface="Wingdings 3"/>
              </a:rPr>
              <a:t></a:t>
            </a:r>
            <a:r>
              <a:rPr lang="zh-TW" altLang="zh-TW" b="1" dirty="0"/>
              <a:t>現在</a:t>
            </a:r>
            <a:r>
              <a:rPr lang="zh-TW" altLang="zh-TW" dirty="0"/>
              <a:t>─走向以『</a:t>
            </a:r>
            <a:r>
              <a:rPr lang="zh-TW" altLang="zh-TW" b="1" dirty="0">
                <a:solidFill>
                  <a:srgbClr val="FF0000"/>
                </a:solidFill>
              </a:rPr>
              <a:t>學生學習成效</a:t>
            </a:r>
            <a:r>
              <a:rPr lang="zh-TW" altLang="zh-TW" dirty="0"/>
              <a:t>』為中心的評鑑，將更為注重『</a:t>
            </a:r>
            <a:r>
              <a:rPr lang="zh-TW" altLang="zh-TW" b="1" dirty="0"/>
              <a:t>產出面</a:t>
            </a:r>
            <a:r>
              <a:rPr lang="zh-TW" altLang="zh-TW" dirty="0" smtClean="0"/>
              <a:t>』</a:t>
            </a:r>
            <a:r>
              <a:rPr lang="en-US" altLang="zh-TW" sz="1400" dirty="0" smtClean="0"/>
              <a:t>(</a:t>
            </a:r>
            <a:r>
              <a:rPr lang="en-US" altLang="zh-TW" sz="1400" dirty="0" err="1" smtClean="0"/>
              <a:t>來源</a:t>
            </a:r>
            <a:r>
              <a:rPr lang="en-US" altLang="zh-TW" sz="1400" dirty="0" smtClean="0"/>
              <a:t>：</a:t>
            </a:r>
            <a:r>
              <a:rPr lang="zh-TW" altLang="en-US" sz="1400" b="1" dirty="0" smtClean="0"/>
              <a:t>前</a:t>
            </a:r>
            <a:r>
              <a:rPr lang="zh-TW" altLang="zh-TW" sz="1400" b="1" dirty="0"/>
              <a:t>財團法人高等教育評鑑中心基金會 劉維琪 </a:t>
            </a:r>
            <a:r>
              <a:rPr lang="zh-TW" altLang="zh-TW" sz="1400" b="1" dirty="0" smtClean="0"/>
              <a:t>董事長</a:t>
            </a:r>
            <a:r>
              <a:rPr lang="en-US" altLang="zh-TW" sz="1400" b="1" dirty="0" smtClean="0"/>
              <a:t>)</a:t>
            </a:r>
            <a:endParaRPr lang="zh-TW" altLang="zh-TW" sz="1400" dirty="0"/>
          </a:p>
          <a:p>
            <a:endParaRPr lang="en-US" altLang="zh-TW" dirty="0" smtClean="0"/>
          </a:p>
          <a:p>
            <a:r>
              <a:rPr lang="zh-TW" altLang="zh-TW" dirty="0"/>
              <a:t>學者</a:t>
            </a:r>
            <a:r>
              <a:rPr lang="en-US" altLang="zh-TW" dirty="0"/>
              <a:t>Egbert </a:t>
            </a:r>
            <a:r>
              <a:rPr lang="en-US" altLang="zh-TW" dirty="0" err="1"/>
              <a:t>D.Weert</a:t>
            </a:r>
            <a:r>
              <a:rPr lang="zh-TW" altLang="zh-TW" dirty="0"/>
              <a:t>曾主張：唯有將</a:t>
            </a:r>
            <a:r>
              <a:rPr lang="zh-TW" altLang="zh-TW" dirty="0">
                <a:solidFill>
                  <a:srgbClr val="FF0000"/>
                </a:solidFill>
              </a:rPr>
              <a:t>內部評鑑</a:t>
            </a:r>
            <a:r>
              <a:rPr lang="zh-TW" altLang="zh-TW" dirty="0"/>
              <a:t>與</a:t>
            </a:r>
            <a:r>
              <a:rPr lang="zh-TW" altLang="zh-TW" dirty="0">
                <a:solidFill>
                  <a:srgbClr val="FF0000"/>
                </a:solidFill>
              </a:rPr>
              <a:t>外部評鑑</a:t>
            </a:r>
            <a:r>
              <a:rPr lang="zh-TW" altLang="zh-TW" dirty="0"/>
              <a:t>兩者之關係</a:t>
            </a:r>
            <a:r>
              <a:rPr lang="zh-TW" altLang="zh-TW" dirty="0">
                <a:solidFill>
                  <a:srgbClr val="FF0000"/>
                </a:solidFill>
              </a:rPr>
              <a:t>相互結合</a:t>
            </a:r>
            <a:r>
              <a:rPr lang="zh-TW" altLang="zh-TW" dirty="0"/>
              <a:t>，才能成為一完整的品質管控體系。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9456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heme/theme1.xml><?xml version="1.0" encoding="utf-8"?>
<a:theme xmlns:a="http://schemas.openxmlformats.org/drawingml/2006/main" name="專案狀態報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2057</Words>
  <Application>Microsoft Office PowerPoint</Application>
  <PresentationFormat>如螢幕大小 (4:3)</PresentationFormat>
  <Paragraphs>146</Paragraphs>
  <Slides>15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專案狀態報告</vt:lpstr>
      <vt:lpstr>新一波圖書館評鑑</vt:lpstr>
      <vt:lpstr>從「等第制」走向「認可制」</vt:lpstr>
      <vt:lpstr>他山之石-美國認可制的流變 </vt:lpstr>
      <vt:lpstr>他山之石-英國20年的經驗</vt:lpstr>
      <vt:lpstr>當前英國高等教育品質保證的機制</vt:lpstr>
      <vt:lpstr>內部教學品質評估</vt:lpstr>
      <vt:lpstr>品質保證機制</vt:lpstr>
      <vt:lpstr>教育理論的發展</vt:lpstr>
      <vt:lpstr>成果導向教育</vt:lpstr>
      <vt:lpstr>圖書館評鑑</vt:lpstr>
      <vt:lpstr>圖書館評鑑</vt:lpstr>
      <vt:lpstr>電子學習歷程檔案</vt:lpstr>
      <vt:lpstr>圖書館服務品質調查-LibQUAL </vt:lpstr>
      <vt:lpstr>展望</vt:lpstr>
      <vt:lpstr>接著呢?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2013-04-09T09:08:13Z</dcterms:created>
  <dcterms:modified xsi:type="dcterms:W3CDTF">2013-05-02T01:24:10Z</dcterms:modified>
</cp:coreProperties>
</file>