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9" r:id="rId7"/>
    <p:sldId id="267" r:id="rId8"/>
    <p:sldId id="268" r:id="rId9"/>
    <p:sldId id="275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52686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9146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8090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3336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796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1947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96851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86354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7446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0704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0895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A8DB4-5A7F-4F7A-B69E-9AE827D99E67}" type="datetimeFigureOut">
              <a:rPr lang="zh-TW" altLang="en-US" smtClean="0"/>
              <a:pPr/>
              <a:t>2016/6/28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B2F51-C75D-4D1B-A8BF-7A120E5E54B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5360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class/ge06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epo.ctitv.com.tw/2016/03/35889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fpIXAc10T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26"/>
            <a:ext cx="9174604" cy="681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174222" y="1052736"/>
            <a:ext cx="655272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104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學年度第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學期</a:t>
            </a:r>
            <a:endParaRPr lang="en-US" altLang="zh-TW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台灣文化創意產業的發展</a:t>
            </a:r>
            <a:endParaRPr lang="zh-TW" altLang="en-US" sz="4400" b="1" dirty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46249" y="5661248"/>
            <a:ext cx="58710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健行科技大學通識教育中心</a:t>
            </a:r>
          </a:p>
          <a:p>
            <a:pPr algn="ctr"/>
            <a:r>
              <a:rPr lang="zh-TW" alt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邵承芬老師</a:t>
            </a:r>
            <a:r>
              <a:rPr lang="en-US" altLang="zh-TW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cfshaw</a:t>
            </a:r>
            <a:r>
              <a:rPr lang="en-US" altLang="zh-TW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/A737</a:t>
            </a:r>
            <a:endParaRPr lang="en-US" altLang="zh-TW" sz="3200" b="1" dirty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1490958" y="2900390"/>
            <a:ext cx="6192688" cy="1728192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文化創意產業的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意涵</a:t>
            </a:r>
            <a:endParaRPr lang="zh-TW" altLang="en-US" sz="4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54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835696" y="836712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528316" y="2109480"/>
            <a:ext cx="6264696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文化事業與文化產業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文化事業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lnSpc>
                <a:spcPts val="4500"/>
              </a:lnSpc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提高文化素養的品質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lnSpc>
                <a:spcPts val="4500"/>
              </a:lnSpc>
              <a:buFont typeface="Wingdings" panose="05000000000000000000" pitchFamily="2" charset="2"/>
              <a:buChar char="p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藝術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成就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社會程度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文化產業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lnSpc>
                <a:spcPts val="4500"/>
              </a:lnSpc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以賺錢為目的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71600" lvl="2" indent="-457200">
              <a:lnSpc>
                <a:spcPts val="4500"/>
              </a:lnSpc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經濟發展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5033" y="292544"/>
            <a:ext cx="1366887" cy="1680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2143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835696" y="836712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小結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528316" y="2109480"/>
            <a:ext cx="626469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文創就是文化產業。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創意不僅是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點子→提高文化內涵。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創→提高國民文化水準的文化產業。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文創也是提升文化的一種手段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631" y="404664"/>
            <a:ext cx="8494713" cy="632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0974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835696" y="764704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課程經營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233302" y="1700808"/>
            <a:ext cx="6605388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現況分析</a:t>
            </a:r>
            <a:r>
              <a:rPr lang="en-US" altLang="zh-TW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案例介紹</a:t>
            </a:r>
            <a:endParaRPr lang="en-US" altLang="zh-TW" sz="32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授課教師</a:t>
            </a:r>
            <a:r>
              <a:rPr lang="en-US" altLang="zh-TW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邵承芬老師</a:t>
            </a:r>
            <a:endParaRPr lang="en-US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協同教學</a:t>
            </a:r>
            <a:endParaRPr lang="en-US" altLang="zh-TW" sz="32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王坪老師→品牌</a:t>
            </a:r>
            <a:endParaRPr lang="en-US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閔宇經老師→創客</a:t>
            </a:r>
            <a:endParaRPr lang="en-US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網站經營</a:t>
            </a:r>
            <a:endParaRPr lang="en-US" altLang="zh-TW" sz="32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1"/>
            <a:r>
              <a:rPr lang="fr-CA" altLang="zh-TW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hlinkClick r:id="rId3"/>
              </a:rPr>
              <a:t>http://sites.powercam.cc/class/ge06</a:t>
            </a:r>
            <a:endParaRPr lang="fr-CA" altLang="zh-TW" sz="32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264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691680" y="307975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評分標準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233302" y="1090239"/>
            <a:ext cx="6605388" cy="5286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期中作業佔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20%</a:t>
            </a: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參觀</a:t>
            </a:r>
            <a:r>
              <a:rPr lang="en-US" altLang="zh-TW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個展覽→寫乙份心得</a:t>
            </a:r>
            <a:endParaRPr lang="en-US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文化人</a:t>
            </a:r>
            <a:endParaRPr lang="en-US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期末報告佔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40%</a:t>
            </a: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分組</a:t>
            </a: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對現今文創案例作分析報告</a:t>
            </a:r>
            <a:endParaRPr lang="en-US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文創人</a:t>
            </a:r>
            <a:endParaRPr lang="en-US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平時討論佔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20%</a:t>
            </a:r>
            <a:endParaRPr lang="en-US" altLang="zh-TW" sz="32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平時考查佔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20%</a:t>
            </a: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出缺勤</a:t>
            </a:r>
            <a:r>
              <a:rPr lang="en-US" altLang="zh-TW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學習精神與學習態度</a:t>
            </a:r>
            <a:endParaRPr lang="fr-CA" altLang="zh-TW" sz="2800" dirty="0" smtClean="0">
              <a:solidFill>
                <a:srgbClr val="002060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382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圓角矩形 5"/>
          <p:cNvSpPr/>
          <p:nvPr/>
        </p:nvSpPr>
        <p:spPr>
          <a:xfrm>
            <a:off x="1907704" y="2204864"/>
            <a:ext cx="4968552" cy="2304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請進行分組</a:t>
            </a:r>
            <a:endParaRPr lang="en-US" altLang="zh-TW" sz="4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每組不得超過</a:t>
            </a:r>
            <a:r>
              <a:rPr lang="zh-TW" altLang="en-US" sz="4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六人</a:t>
            </a:r>
          </a:p>
        </p:txBody>
      </p:sp>
    </p:spTree>
    <p:extLst>
      <p:ext uri="{BB962C8B-B14F-4D97-AF65-F5344CB8AC3E}">
        <p14:creationId xmlns:p14="http://schemas.microsoft.com/office/powerpoint/2010/main" xmlns="" val="364619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555776" y="836712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釐清</a:t>
            </a:r>
            <a:r>
              <a:rPr lang="zh-TW" altLang="en-US" sz="4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三個</a:t>
            </a:r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概念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655676" y="2060848"/>
            <a:ext cx="5760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創意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zh-TW" altLang="en-US" dirty="0"/>
          </a:p>
        </p:txBody>
      </p:sp>
      <p:sp>
        <p:nvSpPr>
          <p:cNvPr id="7" name="八角星形 6"/>
          <p:cNvSpPr/>
          <p:nvPr/>
        </p:nvSpPr>
        <p:spPr>
          <a:xfrm>
            <a:off x="1526102" y="3869824"/>
            <a:ext cx="720080" cy="792088"/>
          </a:xfrm>
          <a:prstGeom prst="star8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dirty="0" smtClean="0">
                <a:solidFill>
                  <a:schemeClr val="tx1"/>
                </a:solidFill>
              </a:rPr>
              <a:t>3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17098" y="2055826"/>
            <a:ext cx="7191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7995" y="2982913"/>
            <a:ext cx="7191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447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555776" y="836712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815" y="1988840"/>
            <a:ext cx="8586787" cy="4672013"/>
          </a:xfrm>
          <a:prstGeom prst="rect">
            <a:avLst/>
          </a:prstGeom>
          <a:ln w="57150">
            <a:solidFill>
              <a:srgbClr val="92D05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1150" y="292543"/>
            <a:ext cx="1510903" cy="185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2875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555776" y="836712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文化的成果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663" y="1772816"/>
            <a:ext cx="8193087" cy="46085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994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555776" y="836712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文化人與文創人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547664" y="2035438"/>
            <a:ext cx="5832648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/>
              <a:t>文化人→</a:t>
            </a:r>
            <a:r>
              <a:rPr lang="zh-TW" altLang="en-US" sz="2800" dirty="0" smtClean="0"/>
              <a:t>知識份子</a:t>
            </a:r>
            <a:endParaRPr lang="en-US" altLang="zh-TW" sz="2800" dirty="0" smtClean="0"/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/>
              <a:t>鑑賞</a:t>
            </a:r>
            <a:r>
              <a:rPr lang="zh-TW" altLang="en-US" sz="2800" dirty="0" smtClean="0"/>
              <a:t>者</a:t>
            </a:r>
            <a:endParaRPr lang="en-US" altLang="zh-TW" sz="2800" dirty="0" smtClean="0"/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消費者</a:t>
            </a:r>
            <a:endParaRPr lang="en-US" altLang="zh-TW" sz="2800" dirty="0" smtClean="0"/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/>
              <a:t>文創</a:t>
            </a:r>
            <a:r>
              <a:rPr lang="zh-TW" altLang="en-US" sz="3200" dirty="0" smtClean="0"/>
              <a:t>人</a:t>
            </a:r>
            <a:endParaRPr lang="en-US" altLang="zh-TW" sz="3200" dirty="0" smtClean="0"/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創客</a:t>
            </a:r>
            <a:endParaRPr lang="zh-TW" altLang="en-US" sz="2800" dirty="0"/>
          </a:p>
        </p:txBody>
      </p:sp>
      <p:sp>
        <p:nvSpPr>
          <p:cNvPr id="6" name="雲朵形圖說文字 5"/>
          <p:cNvSpPr/>
          <p:nvPr/>
        </p:nvSpPr>
        <p:spPr>
          <a:xfrm>
            <a:off x="5364088" y="404664"/>
            <a:ext cx="3096344" cy="1813557"/>
          </a:xfrm>
          <a:prstGeom prst="cloudCallout">
            <a:avLst>
              <a:gd name="adj1" fmla="val -111149"/>
              <a:gd name="adj2" fmla="val 12206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tx1"/>
                </a:solidFill>
                <a:hlinkClick r:id="rId3"/>
              </a:rPr>
              <a:t>士林官邸</a:t>
            </a:r>
            <a:endParaRPr lang="zh-TW" alt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07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555776" y="836712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如何扮演消費者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528563" y="2035438"/>
            <a:ext cx="5832648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/>
              <a:t>使用者付費</a:t>
            </a:r>
            <a:endParaRPr lang="en-US" altLang="zh-TW" sz="3200" dirty="0" smtClean="0"/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贊成→為何</a:t>
            </a:r>
            <a:r>
              <a:rPr lang="en-US" altLang="zh-TW" sz="2800" dirty="0" smtClean="0"/>
              <a:t>?</a:t>
            </a: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反對→為何</a:t>
            </a:r>
            <a:r>
              <a:rPr lang="en-US" altLang="zh-TW" sz="2800" dirty="0" smtClean="0"/>
              <a:t>?</a:t>
            </a: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/>
              <a:t>該付</a:t>
            </a:r>
            <a:r>
              <a:rPr lang="zh-TW" altLang="en-US" sz="3200" dirty="0" smtClean="0"/>
              <a:t>多少</a:t>
            </a:r>
            <a:r>
              <a:rPr lang="en-US" altLang="zh-TW" sz="3200" dirty="0" smtClean="0"/>
              <a:t>?</a:t>
            </a: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80</a:t>
            </a:r>
            <a:r>
              <a:rPr lang="zh-TW" altLang="en-US" sz="2800" dirty="0" smtClean="0"/>
              <a:t>上</a:t>
            </a:r>
            <a:r>
              <a:rPr lang="en-US" altLang="zh-TW" sz="2800" dirty="0" smtClean="0"/>
              <a:t>?</a:t>
            </a:r>
            <a:r>
              <a:rPr lang="zh-TW" altLang="en-US" sz="2800" dirty="0" smtClean="0"/>
              <a:t>→多少</a:t>
            </a:r>
            <a:endParaRPr lang="en-US" altLang="zh-TW" sz="2800" dirty="0" smtClean="0"/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80</a:t>
            </a:r>
            <a:r>
              <a:rPr lang="zh-TW" altLang="en-US" sz="2800" dirty="0" smtClean="0"/>
              <a:t>下</a:t>
            </a:r>
            <a:r>
              <a:rPr lang="en-US" altLang="zh-TW" sz="2800" dirty="0" smtClean="0"/>
              <a:t>?</a:t>
            </a:r>
            <a:r>
              <a:rPr lang="zh-TW" altLang="en-US" sz="2800" dirty="0" smtClean="0"/>
              <a:t>→多少</a:t>
            </a:r>
            <a:endParaRPr lang="en-US" altLang="zh-TW" sz="3200" dirty="0" smtClean="0"/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62105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835696" y="836712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文化與文創的關聯性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547664" y="2035438"/>
            <a:ext cx="626469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文化是好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生意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創意是好主意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成為一門賺錢的好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生意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創意成為畫龍點睛的金雞母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的泉源從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何而來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文化的發展從何而去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487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835696" y="836712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創意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547664" y="2035438"/>
            <a:ext cx="626469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最高層次→原創性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一幅畫作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一本小說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點子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將一幅畫作印在盤子上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將小說改編為劇本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1" y="75144"/>
            <a:ext cx="1582911" cy="196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1519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39688"/>
            <a:ext cx="9144000" cy="681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835696" y="764704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創意的案例</a:t>
            </a:r>
            <a:endParaRPr lang="zh-TW" altLang="en-US" sz="4400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403648" y="1772816"/>
            <a:ext cx="62646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4500"/>
              </a:lnSpc>
              <a:buFont typeface="Wingdings" panose="05000000000000000000" pitchFamily="2" charset="2"/>
              <a:buChar char="l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如何培育美感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教科書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大改造→陳慕天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交大機械系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理工的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腦子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豐富的閱歷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設計的團隊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/>
              <a:t>給我們一本課本，我們給孩子一座</a:t>
            </a:r>
            <a:r>
              <a:rPr lang="zh-TW" altLang="en-US" sz="2800" dirty="0" smtClean="0"/>
              <a:t>美術館</a:t>
            </a:r>
            <a:endParaRPr lang="en-US" altLang="zh-TW" sz="2800" dirty="0" smtClean="0"/>
          </a:p>
          <a:p>
            <a:pPr marL="914400" lvl="1" indent="-457200">
              <a:lnSpc>
                <a:spcPts val="45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博物館驚魂夜系列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987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359</Words>
  <Application>Microsoft Office PowerPoint</Application>
  <PresentationFormat>如螢幕大小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SHAW</cp:lastModifiedBy>
  <cp:revision>13</cp:revision>
  <dcterms:created xsi:type="dcterms:W3CDTF">2016-03-06T06:41:33Z</dcterms:created>
  <dcterms:modified xsi:type="dcterms:W3CDTF">2016-06-28T05:43:53Z</dcterms:modified>
</cp:coreProperties>
</file>