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9" r:id="rId3"/>
    <p:sldId id="260" r:id="rId4"/>
    <p:sldId id="263"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58"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9933"/>
    <a:srgbClr val="6923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848" autoAdjust="0"/>
  </p:normalViewPr>
  <p:slideViewPr>
    <p:cSldViewPr>
      <p:cViewPr varScale="1">
        <p:scale>
          <a:sx n="104" d="100"/>
          <a:sy n="104" d="100"/>
        </p:scale>
        <p:origin x="-118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59CDB-633E-4AEB-9B9E-19E445C0308C}" type="datetimeFigureOut">
              <a:rPr lang="zh-TW" altLang="en-US" smtClean="0"/>
              <a:pPr/>
              <a:t>2015/11/25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927B2-5E3C-453B-8179-702CF4F406B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1C927B2-5E3C-453B-8179-702CF4F406B4}" type="slidenum">
              <a:rPr lang="zh-TW" altLang="en-US" smtClean="0"/>
              <a:pPr/>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DEB06195-4C85-4C4D-B836-1DB1A3A9DD44}" type="datetime1">
              <a:rPr lang="zh-TW" altLang="en-US" smtClean="0"/>
              <a:pPr/>
              <a:t>2015/11/25</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328EDCAF-3BF7-4B46-BA2B-E0EA179AB6C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093F887-DDE1-447C-91A1-65FEA9E3E497}" type="datetime1">
              <a:rPr lang="zh-TW" altLang="en-US" smtClean="0"/>
              <a:pPr/>
              <a:t>2015/11/25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66D6EF76-039F-47A3-9D03-D8008F8342A6}" type="datetime1">
              <a:rPr lang="zh-TW" altLang="en-US" smtClean="0"/>
              <a:pPr/>
              <a:t>2015/11/25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61B80F59-CBE2-403E-B22C-600339F1E393}" type="datetime1">
              <a:rPr lang="zh-TW" altLang="en-US" smtClean="0"/>
              <a:pPr/>
              <a:t>2015/11/25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EE71292C-0888-4180-AFE3-61D07782FADA}" type="datetime1">
              <a:rPr lang="zh-TW" altLang="en-US" smtClean="0"/>
              <a:pPr/>
              <a:t>2015/11/25</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7C99870B-DE5C-4E9A-BBA8-1E7F332F1627}" type="datetime1">
              <a:rPr lang="zh-TW" altLang="en-US" smtClean="0"/>
              <a:pPr/>
              <a:t>2015/11/25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A8B4434-717C-4B3F-9BF3-F9CE48ED342E}" type="datetime1">
              <a:rPr lang="zh-TW" altLang="en-US" smtClean="0"/>
              <a:pPr/>
              <a:t>2015/11/25</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D9755B93-84EB-4285-A117-EDEF547D03F4}" type="datetime1">
              <a:rPr lang="zh-TW" altLang="en-US" smtClean="0"/>
              <a:pPr/>
              <a:t>2015/11/25</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B3CF57A4-97B9-47E4-BEBA-34A8D9ECBC9A}" type="datetime1">
              <a:rPr lang="zh-TW" altLang="en-US" smtClean="0"/>
              <a:pPr/>
              <a:t>2015/11/25</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FF36F322-2729-48BA-A476-E98B06FD03A2}" type="datetime1">
              <a:rPr lang="zh-TW" altLang="en-US" smtClean="0"/>
              <a:pPr/>
              <a:t>2015/11/25</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328EDCAF-3BF7-4B46-BA2B-E0EA179AB6C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1751DE19-0985-4A56-BF72-F7EFC552B074}" type="datetime1">
              <a:rPr lang="zh-TW" altLang="en-US" smtClean="0"/>
              <a:pPr/>
              <a:t>2015/11/25</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328EDCAF-3BF7-4B46-BA2B-E0EA179AB6CC}" type="slidenum">
              <a:rPr lang="zh-TW" altLang="en-US" smtClean="0"/>
              <a:pPr/>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3FD03D-38B1-4CA8-A9E0-39C514A84EC1}" type="datetime1">
              <a:rPr lang="zh-TW" altLang="en-US" smtClean="0"/>
              <a:pPr/>
              <a:t>2015/11/25</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8EDCAF-3BF7-4B46-BA2B-E0EA179AB6C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mg.epochtimes.com/i6/612151121271454.jpg" TargetMode="External"/><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zh.wikipedia.org/wiki/File:Venus_de_Milo_Louvre_Ma399.jpg"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zh.wikipedia.org/wiki/File:Hippocrates_rubens.jpg"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zh.wikipedia.org/wiki/File:HippocraticOath.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r.search.yahoo.com/_ylt=A8tUwYQdJFVWsmIAb0Jr1gt.;_ylu=X3oDMTBycDRvanUzBGNvbG8DdHcxBHBvcwMxBHZ0aWQDBHNlYwNzYw--/RV=2/RE=1448449181/RO=10/RU=http:/zh.wikipedia.org/zh-tw/%e8%93%8b%e5%80%ab/RK=0/RS=e7vUKgZsTAGGcO6WtsExNII6lq0-" TargetMode="External"/><Relationship Id="rId1" Type="http://schemas.openxmlformats.org/officeDocument/2006/relationships/slideLayout" Target="../slideLayouts/slideLayout2.xml"/><Relationship Id="rId6" Type="http://schemas.openxmlformats.org/officeDocument/2006/relationships/hyperlink" Target="https://zh.wikipedia.org/wiki/File:Galeni_De_curandi_ratione_V00212_00000008.tif" TargetMode="External"/><Relationship Id="rId5" Type="http://schemas.openxmlformats.org/officeDocument/2006/relationships/image" Target="../media/image24.jpeg"/><Relationship Id="rId4" Type="http://schemas.openxmlformats.org/officeDocument/2006/relationships/hyperlink" Target="https://zh.wikipedia.org/wiki/File:Galen_detail.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zh.wikipedia.org/wiki/File:Zeno_of_Citium_pushkin.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zh.wikipedia.org/wiki/File:Avicenna_TajikistanP17-20Somoni-1999_(cropped).png"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r.search.yahoo.com/_ylt=A8tUwYbMJlVWZVAAYq5r1gt.;_ylu=X3oDMTBycDRvanUzBGNvbG8DdHcxBHBvcwMxBHZ0aWQDBHNlYwNzYw--/RV=2/RE=1448449868/RO=10/RU=http:/zh.wikipedia.org/zh-tw/%e9%98%bf%e7%b6%ad%e6%a3%ae%e7%b4%8d%e4%b8%bb%e7%be%a9/RK=0/RS=SRaNbCLgH5j25GD36cwTsqjTlG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png"/><Relationship Id="rId2" Type="http://schemas.openxmlformats.org/officeDocument/2006/relationships/hyperlink" Target="https://zh.wikipedia.org/wiki/File:Woman's_corset_pink_cotton_1890-95.jpg" TargetMode="External"/><Relationship Id="rId1" Type="http://schemas.openxmlformats.org/officeDocument/2006/relationships/slideLayout" Target="../slideLayouts/slideLayout2.xml"/><Relationship Id="rId6" Type="http://schemas.openxmlformats.org/officeDocument/2006/relationships/hyperlink" Target="https://zh.wikipedia.org/wiki/File:Corset1896-1906-1914-1917.png" TargetMode="External"/><Relationship Id="rId5" Type="http://schemas.openxmlformats.org/officeDocument/2006/relationships/image" Target="../media/image35.jpeg"/><Relationship Id="rId4" Type="http://schemas.openxmlformats.org/officeDocument/2006/relationships/hyperlink" Target="https://zh.wikipedia.org/wiki/File:Woman's_corset_figured_silk_1730-1740.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dn.kingstone.com.tw/book/images/product/20153/2015380090365/2015380090365b.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dn.kingstone.com.tw/book/images/product/20154/2015440212447/2015440212447b.jpg"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r.search.yahoo.com/_ylt=A8tUwY1HEFVWnSEArOZr1gt.;_ylu=X3oDMTBycDRvanUzBGNvbG8DdHcxBHBvcwMxBHZ0aWQDBHNlYwNzYw--/RV=2/RE=1448444103/RO=10/RU=http:/zh.wikipedia.org/zh-tw/%e7%ac%ac%e4%ba%8c%e6%80%a7/RK=0/RS=2j1.zXl4QdU9oW8Gay3Crw_1wf8-"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s://zh.wikipedia.org/wiki/File:Venus_von_Willendorf_01.jp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0723" y="1222464"/>
            <a:ext cx="7772400" cy="1829761"/>
          </a:xfrm>
        </p:spPr>
        <p:txBody>
          <a:bodyPr>
            <a:normAutofit fontScale="90000"/>
          </a:bodyPr>
          <a:lstStyle/>
          <a:p>
            <a:r>
              <a:rPr lang="en-US" altLang="zh-TW" sz="3600" dirty="0" smtClean="0"/>
              <a:t>1041</a:t>
            </a:r>
            <a:r>
              <a:rPr lang="zh-TW" altLang="en-US" sz="3600" dirty="0" smtClean="0"/>
              <a:t>健行書房導讀</a:t>
            </a:r>
            <a:r>
              <a:rPr lang="en-US" altLang="zh-TW" sz="3600" dirty="0" smtClean="0"/>
              <a:t/>
            </a:r>
            <a:br>
              <a:rPr lang="en-US" altLang="zh-TW" sz="3600" dirty="0" smtClean="0"/>
            </a:br>
            <a:r>
              <a:rPr lang="zh-TW" altLang="en-US" sz="3600" dirty="0" smtClean="0"/>
              <a:t> </a:t>
            </a:r>
            <a:r>
              <a:rPr lang="en-US" altLang="zh-TW" sz="3600" dirty="0" smtClean="0"/>
              <a:t>《</a:t>
            </a:r>
            <a:r>
              <a:rPr lang="zh-TW" altLang="en-US" sz="3600" dirty="0" smtClean="0"/>
              <a:t>卡路里與束身衣：節食、瘦身、飲食，及人類兩千年來與肥胖奮鬥的歷史</a:t>
            </a:r>
            <a:r>
              <a:rPr lang="en-US" altLang="zh-TW" sz="3600" dirty="0" smtClean="0"/>
              <a:t>》</a:t>
            </a:r>
            <a:r>
              <a:rPr lang="zh-TW" altLang="en-US" sz="3600" dirty="0" smtClean="0">
                <a:solidFill>
                  <a:srgbClr val="FF0000"/>
                </a:solidFill>
              </a:rPr>
              <a:t>略談</a:t>
            </a:r>
            <a:endParaRPr lang="zh-TW" altLang="en-US" sz="3600" dirty="0">
              <a:solidFill>
                <a:srgbClr val="FF0000"/>
              </a:solidFill>
            </a:endParaRPr>
          </a:p>
        </p:txBody>
      </p:sp>
      <p:sp>
        <p:nvSpPr>
          <p:cNvPr id="3" name="副標題 2"/>
          <p:cNvSpPr>
            <a:spLocks noGrp="1"/>
          </p:cNvSpPr>
          <p:nvPr>
            <p:ph type="subTitle" idx="1"/>
          </p:nvPr>
        </p:nvSpPr>
        <p:spPr>
          <a:xfrm>
            <a:off x="683568" y="3429000"/>
            <a:ext cx="7772400" cy="1487736"/>
          </a:xfrm>
        </p:spPr>
        <p:txBody>
          <a:bodyPr>
            <a:normAutofit/>
          </a:bodyPr>
          <a:lstStyle/>
          <a:p>
            <a:pPr>
              <a:spcAft>
                <a:spcPts val="400"/>
              </a:spcAft>
            </a:pPr>
            <a:r>
              <a:rPr lang="zh-TW" altLang="en-US" sz="2400" b="1" dirty="0" smtClean="0">
                <a:solidFill>
                  <a:srgbClr val="692355"/>
                </a:solidFill>
              </a:rPr>
              <a:t>健行科大通識中心 </a:t>
            </a:r>
            <a:endParaRPr lang="en-US" altLang="zh-TW" sz="2400" b="1" dirty="0" smtClean="0">
              <a:solidFill>
                <a:srgbClr val="692355"/>
              </a:solidFill>
            </a:endParaRPr>
          </a:p>
          <a:p>
            <a:pPr>
              <a:spcAft>
                <a:spcPts val="400"/>
              </a:spcAft>
            </a:pPr>
            <a:r>
              <a:rPr lang="zh-TW" altLang="en-US" sz="2400" b="1" dirty="0" smtClean="0">
                <a:solidFill>
                  <a:srgbClr val="692355"/>
                </a:solidFill>
              </a:rPr>
              <a:t>閔宇經助理教授</a:t>
            </a:r>
            <a:endParaRPr lang="en-US" altLang="zh-TW" sz="2400" b="1" dirty="0" smtClean="0">
              <a:solidFill>
                <a:srgbClr val="692355"/>
              </a:solidFill>
            </a:endParaRPr>
          </a:p>
          <a:p>
            <a:pPr>
              <a:spcAft>
                <a:spcPts val="400"/>
              </a:spcAft>
            </a:pPr>
            <a:r>
              <a:rPr lang="en-US" altLang="zh-TW" sz="2400" b="1" dirty="0" smtClean="0">
                <a:solidFill>
                  <a:srgbClr val="692355"/>
                </a:solidFill>
              </a:rPr>
              <a:t>104.11.27  </a:t>
            </a:r>
            <a:endParaRPr lang="en-US" altLang="zh-TW" sz="2400" b="1" dirty="0" smtClean="0">
              <a:solidFill>
                <a:srgbClr val="692355"/>
              </a:solidFill>
            </a:endParaRPr>
          </a:p>
          <a:p>
            <a:endParaRPr lang="zh-TW" altLang="en-US" sz="2400" b="1" dirty="0"/>
          </a:p>
        </p:txBody>
      </p:sp>
      <p:pic>
        <p:nvPicPr>
          <p:cNvPr id="1026" name="Picture 2"/>
          <p:cNvPicPr>
            <a:picLocks noChangeAspect="1" noChangeArrowheads="1"/>
          </p:cNvPicPr>
          <p:nvPr/>
        </p:nvPicPr>
        <p:blipFill>
          <a:blip r:embed="rId2" cstate="email"/>
          <a:srcRect/>
          <a:stretch>
            <a:fillRect/>
          </a:stretch>
        </p:blipFill>
        <p:spPr bwMode="auto">
          <a:xfrm>
            <a:off x="827584" y="3140968"/>
            <a:ext cx="1728192" cy="1643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投影片編號版面配置區 4"/>
          <p:cNvSpPr>
            <a:spLocks noGrp="1"/>
          </p:cNvSpPr>
          <p:nvPr>
            <p:ph type="sldNum" sz="quarter" idx="12"/>
          </p:nvPr>
        </p:nvSpPr>
        <p:spPr/>
        <p:txBody>
          <a:bodyPr/>
          <a:lstStyle/>
          <a:p>
            <a:fld id="{328EDCAF-3BF7-4B46-BA2B-E0EA179AB6CC}"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214810" y="1481328"/>
            <a:ext cx="4471990" cy="4525963"/>
          </a:xfrm>
        </p:spPr>
        <p:txBody>
          <a:bodyPr/>
          <a:lstStyle/>
          <a:p>
            <a:r>
              <a:rPr lang="zh-TW" altLang="en-US" dirty="0" smtClean="0"/>
              <a:t>出土於</a:t>
            </a:r>
            <a:r>
              <a:rPr lang="en-US" altLang="zh-TW" dirty="0" smtClean="0"/>
              <a:t>《</a:t>
            </a:r>
            <a:r>
              <a:rPr lang="zh-TW" altLang="en-US" dirty="0" smtClean="0"/>
              <a:t>米羅</a:t>
            </a:r>
            <a:r>
              <a:rPr lang="en-US" altLang="zh-TW" dirty="0" smtClean="0"/>
              <a:t>(</a:t>
            </a:r>
            <a:r>
              <a:rPr lang="zh-TW" altLang="en-US" dirty="0" smtClean="0"/>
              <a:t>島</a:t>
            </a:r>
            <a:r>
              <a:rPr lang="en-US" altLang="zh-TW" dirty="0" smtClean="0"/>
              <a:t>)</a:t>
            </a:r>
            <a:r>
              <a:rPr lang="zh-TW" altLang="en-US" dirty="0" smtClean="0"/>
              <a:t>的維納斯</a:t>
            </a:r>
            <a:r>
              <a:rPr lang="en-US" altLang="zh-TW" dirty="0" smtClean="0"/>
              <a:t>》</a:t>
            </a:r>
            <a:r>
              <a:rPr lang="zh-TW" altLang="en-US" dirty="0" smtClean="0"/>
              <a:t>雕像，高達</a:t>
            </a:r>
            <a:r>
              <a:rPr lang="en-US" altLang="zh-TW" dirty="0" smtClean="0"/>
              <a:t>202</a:t>
            </a:r>
            <a:r>
              <a:rPr lang="zh-TW" altLang="en-US" dirty="0" smtClean="0"/>
              <a:t>公分的美麗雕像。現在被收藏在巴黎的羅浮宮博物館。</a:t>
            </a:r>
            <a:endParaRPr lang="en-US" altLang="zh-TW" dirty="0" smtClean="0"/>
          </a:p>
          <a:p>
            <a:r>
              <a:rPr lang="zh-TW" altLang="en-US" dirty="0" smtClean="0"/>
              <a:t>羅浮宮三寶：希臘的</a:t>
            </a:r>
            <a:r>
              <a:rPr lang="en-US" altLang="zh-TW" dirty="0" smtClean="0"/>
              <a:t>《</a:t>
            </a:r>
            <a:r>
              <a:rPr lang="zh-TW" altLang="en-US" dirty="0" smtClean="0"/>
              <a:t>勝利女神像</a:t>
            </a:r>
            <a:r>
              <a:rPr lang="en-US" altLang="zh-TW" dirty="0" smtClean="0"/>
              <a:t>》</a:t>
            </a:r>
            <a:r>
              <a:rPr lang="zh-TW" altLang="en-US" dirty="0" smtClean="0"/>
              <a:t>和達文西的</a:t>
            </a:r>
            <a:r>
              <a:rPr lang="en-US" altLang="zh-TW" dirty="0" smtClean="0"/>
              <a:t>《</a:t>
            </a:r>
            <a:r>
              <a:rPr lang="zh-TW" altLang="en-US" dirty="0" smtClean="0"/>
              <a:t>蒙娜麗莎的微笑</a:t>
            </a:r>
            <a:r>
              <a:rPr lang="en-US" altLang="zh-TW" dirty="0" smtClean="0"/>
              <a:t>》</a:t>
            </a:r>
            <a:r>
              <a:rPr lang="zh-TW" altLang="en-US" dirty="0" smtClean="0"/>
              <a:t>。</a:t>
            </a:r>
            <a:endParaRPr lang="en-US" altLang="zh-TW" dirty="0" smtClean="0"/>
          </a:p>
          <a:p>
            <a:r>
              <a:rPr lang="zh-TW" altLang="en-US" dirty="0" smtClean="0"/>
              <a:t>希臘神話故事中，維納斯從海洋泡沫中誕生。 </a:t>
            </a:r>
            <a:br>
              <a:rPr lang="zh-TW" altLang="en-US" dirty="0" smtClean="0"/>
            </a:b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10</a:t>
            </a:fld>
            <a:endParaRPr lang="zh-TW" altLang="en-US"/>
          </a:p>
        </p:txBody>
      </p:sp>
      <p:sp>
        <p:nvSpPr>
          <p:cNvPr id="4" name="標題 3"/>
          <p:cNvSpPr>
            <a:spLocks noGrp="1"/>
          </p:cNvSpPr>
          <p:nvPr>
            <p:ph type="title"/>
          </p:nvPr>
        </p:nvSpPr>
        <p:spPr/>
        <p:txBody>
          <a:bodyPr/>
          <a:lstStyle/>
          <a:p>
            <a:r>
              <a:rPr lang="en-US" dirty="0" smtClean="0"/>
              <a:t>Venus de Milo</a:t>
            </a:r>
            <a:endParaRPr lang="zh-TW" altLang="en-US" dirty="0"/>
          </a:p>
        </p:txBody>
      </p:sp>
      <p:pic>
        <p:nvPicPr>
          <p:cNvPr id="68610" name="Picture 2" descr="https://sp.yimg.com/xj/th?id=OIP.Meaaf3271b864037b6270f9cbc66f8022o0&amp;pid=15.1&amp;P=0&amp;w=263&amp;h=176"/>
          <p:cNvPicPr>
            <a:picLocks noChangeAspect="1" noChangeArrowheads="1"/>
          </p:cNvPicPr>
          <p:nvPr/>
        </p:nvPicPr>
        <p:blipFill>
          <a:blip r:embed="rId2"/>
          <a:srcRect/>
          <a:stretch>
            <a:fillRect/>
          </a:stretch>
        </p:blipFill>
        <p:spPr bwMode="auto">
          <a:xfrm>
            <a:off x="1928794" y="3929067"/>
            <a:ext cx="1714512" cy="1147354"/>
          </a:xfrm>
          <a:prstGeom prst="rect">
            <a:avLst/>
          </a:prstGeom>
          <a:noFill/>
        </p:spPr>
      </p:pic>
      <p:pic>
        <p:nvPicPr>
          <p:cNvPr id="68614" name="Picture 6" descr="http://img.epochtimes.com/i6/612151121271454--ss.jpg">
            <a:hlinkClick r:id="rId3"/>
          </p:cNvPr>
          <p:cNvPicPr>
            <a:picLocks noChangeAspect="1" noChangeArrowheads="1"/>
          </p:cNvPicPr>
          <p:nvPr/>
        </p:nvPicPr>
        <p:blipFill>
          <a:blip r:embed="rId4"/>
          <a:srcRect/>
          <a:stretch>
            <a:fillRect/>
          </a:stretch>
        </p:blipFill>
        <p:spPr bwMode="auto">
          <a:xfrm>
            <a:off x="1928794" y="1643050"/>
            <a:ext cx="1571636" cy="2123832"/>
          </a:xfrm>
          <a:prstGeom prst="rect">
            <a:avLst/>
          </a:prstGeom>
          <a:noFill/>
        </p:spPr>
      </p:pic>
      <p:pic>
        <p:nvPicPr>
          <p:cNvPr id="68616" name="Picture 8" descr="https://upload.wikimedia.org/wikipedia/commons/thumb/a/a5/Venus_de_Milo_Louvre_Ma399.jpg/250px-Venus_de_Milo_Louvre_Ma399.jpg">
            <a:hlinkClick r:id="rId5"/>
          </p:cNvPr>
          <p:cNvPicPr>
            <a:picLocks noChangeAspect="1" noChangeArrowheads="1"/>
          </p:cNvPicPr>
          <p:nvPr/>
        </p:nvPicPr>
        <p:blipFill>
          <a:blip r:embed="rId6"/>
          <a:srcRect/>
          <a:stretch>
            <a:fillRect/>
          </a:stretch>
        </p:blipFill>
        <p:spPr bwMode="auto">
          <a:xfrm>
            <a:off x="357158" y="1643050"/>
            <a:ext cx="1500198" cy="3726491"/>
          </a:xfrm>
          <a:prstGeom prst="rect">
            <a:avLst/>
          </a:prstGeom>
          <a:noFill/>
        </p:spPr>
      </p:pic>
      <p:pic>
        <p:nvPicPr>
          <p:cNvPr id="68618" name="Picture 10" descr="https://upload.wikimedia.org/wikipedia/commons/thumb/6/63/Vindplaats_venus_van_milo.jpg/120px-Vindplaats_venus_van_milo.jpg"/>
          <p:cNvPicPr>
            <a:picLocks noChangeAspect="1" noChangeArrowheads="1"/>
          </p:cNvPicPr>
          <p:nvPr/>
        </p:nvPicPr>
        <p:blipFill>
          <a:blip r:embed="rId7"/>
          <a:srcRect/>
          <a:stretch>
            <a:fillRect/>
          </a:stretch>
        </p:blipFill>
        <p:spPr bwMode="auto">
          <a:xfrm>
            <a:off x="2857488" y="5143512"/>
            <a:ext cx="1357322" cy="90488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714744" y="1481328"/>
            <a:ext cx="4972056" cy="4525963"/>
          </a:xfrm>
        </p:spPr>
        <p:txBody>
          <a:bodyPr/>
          <a:lstStyle/>
          <a:p>
            <a:r>
              <a:rPr lang="zh-TW" altLang="en-US" dirty="0" smtClean="0"/>
              <a:t>希臘羅馬時期醫生都曉得，身體的運作方式與飲食內容息息相關，而不同的飲食型態也會對人體產生不同的影響。例如當時，身體是由四大體液</a:t>
            </a:r>
            <a:r>
              <a:rPr lang="en-US" altLang="zh-TW" dirty="0" smtClean="0"/>
              <a:t>(</a:t>
            </a:r>
            <a:r>
              <a:rPr lang="zh-TW" altLang="en-US" dirty="0" smtClean="0"/>
              <a:t>黑膽汁、黃膽汁、血液、黏液</a:t>
            </a:r>
            <a:r>
              <a:rPr lang="en-US" altLang="zh-TW" dirty="0" smtClean="0"/>
              <a:t>-</a:t>
            </a:r>
            <a:r>
              <a:rPr lang="zh-TW" altLang="en-US" dirty="0" smtClean="0">
                <a:solidFill>
                  <a:srgbClr val="0070C0"/>
                </a:solidFill>
              </a:rPr>
              <a:t>體液學說</a:t>
            </a:r>
            <a:r>
              <a:rPr lang="en-US" altLang="zh-TW" dirty="0" smtClean="0"/>
              <a:t>)</a:t>
            </a:r>
            <a:r>
              <a:rPr lang="zh-TW" altLang="en-US" dirty="0" smtClean="0"/>
              <a:t>影響。</a:t>
            </a:r>
            <a:endParaRPr lang="en-US" altLang="zh-TW" dirty="0" smtClean="0"/>
          </a:p>
          <a:p>
            <a:r>
              <a:rPr lang="zh-TW" altLang="en-US" dirty="0" smtClean="0"/>
              <a:t>希波克拉底</a:t>
            </a:r>
            <a:r>
              <a:rPr lang="en-US" altLang="zh-TW" dirty="0" smtClean="0"/>
              <a:t>(</a:t>
            </a:r>
            <a:r>
              <a:rPr lang="zh-TW" altLang="en-US" dirty="0" smtClean="0"/>
              <a:t>哲學家</a:t>
            </a:r>
            <a:r>
              <a:rPr lang="en-US" altLang="zh-TW" dirty="0" smtClean="0"/>
              <a:t>/</a:t>
            </a:r>
            <a:r>
              <a:rPr lang="zh-TW" altLang="en-US" dirty="0" smtClean="0"/>
              <a:t>醫師</a:t>
            </a:r>
            <a:r>
              <a:rPr lang="en-US" altLang="zh-TW" dirty="0" smtClean="0"/>
              <a:t>)</a:t>
            </a: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11</a:t>
            </a:fld>
            <a:endParaRPr lang="zh-TW" altLang="en-US"/>
          </a:p>
        </p:txBody>
      </p:sp>
      <p:sp>
        <p:nvSpPr>
          <p:cNvPr id="4" name="標題 3"/>
          <p:cNvSpPr>
            <a:spLocks noGrp="1"/>
          </p:cNvSpPr>
          <p:nvPr>
            <p:ph type="title"/>
          </p:nvPr>
        </p:nvSpPr>
        <p:spPr/>
        <p:txBody>
          <a:bodyPr/>
          <a:lstStyle/>
          <a:p>
            <a:endParaRPr lang="zh-TW" altLang="en-US"/>
          </a:p>
        </p:txBody>
      </p:sp>
      <p:pic>
        <p:nvPicPr>
          <p:cNvPr id="69634" name="Picture 2" descr="Hippocrates rubens.jpg">
            <a:hlinkClick r:id="rId2"/>
          </p:cNvPr>
          <p:cNvPicPr>
            <a:picLocks noChangeAspect="1" noChangeArrowheads="1"/>
          </p:cNvPicPr>
          <p:nvPr/>
        </p:nvPicPr>
        <p:blipFill>
          <a:blip r:embed="rId3"/>
          <a:srcRect/>
          <a:stretch>
            <a:fillRect/>
          </a:stretch>
        </p:blipFill>
        <p:spPr bwMode="auto">
          <a:xfrm>
            <a:off x="500034" y="1857364"/>
            <a:ext cx="1740102" cy="2428892"/>
          </a:xfrm>
          <a:prstGeom prst="rect">
            <a:avLst/>
          </a:prstGeom>
          <a:noFill/>
        </p:spPr>
      </p:pic>
      <p:sp>
        <p:nvSpPr>
          <p:cNvPr id="6" name="矩形 5"/>
          <p:cNvSpPr/>
          <p:nvPr/>
        </p:nvSpPr>
        <p:spPr>
          <a:xfrm>
            <a:off x="642910" y="1285860"/>
            <a:ext cx="3425938" cy="338554"/>
          </a:xfrm>
          <a:prstGeom prst="rect">
            <a:avLst/>
          </a:prstGeom>
        </p:spPr>
        <p:txBody>
          <a:bodyPr wrap="none">
            <a:spAutoFit/>
          </a:bodyPr>
          <a:lstStyle/>
          <a:p>
            <a:r>
              <a:rPr lang="zh-TW" altLang="en-US" sz="1600" dirty="0" smtClean="0">
                <a:solidFill>
                  <a:srgbClr val="FF0000"/>
                </a:solidFill>
              </a:rPr>
              <a:t>醫學之父</a:t>
            </a:r>
            <a:r>
              <a:rPr lang="zh-TW" altLang="en-US" sz="1600" dirty="0" smtClean="0"/>
              <a:t>，</a:t>
            </a:r>
            <a:r>
              <a:rPr lang="zh-TW" altLang="en-US" sz="1600" dirty="0" smtClean="0">
                <a:solidFill>
                  <a:srgbClr val="FF0000"/>
                </a:solidFill>
              </a:rPr>
              <a:t>西元前</a:t>
            </a:r>
            <a:r>
              <a:rPr lang="en-US" altLang="zh-TW" sz="1600" dirty="0" smtClean="0">
                <a:solidFill>
                  <a:srgbClr val="FF0000"/>
                </a:solidFill>
              </a:rPr>
              <a:t>460</a:t>
            </a:r>
            <a:r>
              <a:rPr lang="zh-TW" altLang="en-US" sz="1600" dirty="0" smtClean="0">
                <a:solidFill>
                  <a:srgbClr val="FF0000"/>
                </a:solidFill>
              </a:rPr>
              <a:t>年－前</a:t>
            </a:r>
            <a:r>
              <a:rPr lang="en-US" altLang="zh-TW" sz="1600" dirty="0" smtClean="0">
                <a:solidFill>
                  <a:srgbClr val="FF0000"/>
                </a:solidFill>
              </a:rPr>
              <a:t>370</a:t>
            </a:r>
            <a:r>
              <a:rPr lang="zh-TW" altLang="en-US" sz="1600" dirty="0" smtClean="0">
                <a:solidFill>
                  <a:srgbClr val="FF0000"/>
                </a:solidFill>
              </a:rPr>
              <a:t>年</a:t>
            </a:r>
            <a:endParaRPr lang="zh-TW" altLang="en-US" sz="1600" dirty="0">
              <a:solidFill>
                <a:srgbClr val="FF0000"/>
              </a:solidFill>
            </a:endParaRPr>
          </a:p>
        </p:txBody>
      </p:sp>
      <p:pic>
        <p:nvPicPr>
          <p:cNvPr id="69636" name="Picture 4" descr="https://upload.wikimedia.org/wikipedia/commons/thumb/1/1a/HippocraticOath.jpg/220px-HippocraticOath.jpg">
            <a:hlinkClick r:id="rId4"/>
          </p:cNvPr>
          <p:cNvPicPr>
            <a:picLocks noChangeAspect="1" noChangeArrowheads="1"/>
          </p:cNvPicPr>
          <p:nvPr/>
        </p:nvPicPr>
        <p:blipFill>
          <a:blip r:embed="rId5"/>
          <a:srcRect/>
          <a:stretch>
            <a:fillRect/>
          </a:stretch>
        </p:blipFill>
        <p:spPr bwMode="auto">
          <a:xfrm>
            <a:off x="2357422" y="2000240"/>
            <a:ext cx="1571636" cy="2221722"/>
          </a:xfrm>
          <a:prstGeom prst="rect">
            <a:avLst/>
          </a:prstGeom>
          <a:noFill/>
        </p:spPr>
      </p:pic>
      <p:sp>
        <p:nvSpPr>
          <p:cNvPr id="9" name="矩形 8"/>
          <p:cNvSpPr/>
          <p:nvPr/>
        </p:nvSpPr>
        <p:spPr>
          <a:xfrm>
            <a:off x="2143108" y="4952068"/>
            <a:ext cx="6286544" cy="1477328"/>
          </a:xfrm>
          <a:prstGeom prst="rect">
            <a:avLst/>
          </a:prstGeom>
        </p:spPr>
        <p:txBody>
          <a:bodyPr wrap="square">
            <a:spAutoFit/>
          </a:bodyPr>
          <a:lstStyle/>
          <a:p>
            <a:r>
              <a:rPr lang="zh-TW" altLang="en-US" sz="1000" dirty="0" smtClean="0"/>
              <a:t>「仰賴醫神阿波羅，埃斯克雷彼及天地諸神為證，鄙人敬謹宣誓願以自身能力及判斷力所及，遵守此約。凡授我藝者敬之如父母、作為終生同業伴侶，彼有急需我接濟之。視彼兒女，如我弟兄，如欲受業，當免費並無條件傳授之。凡我所知無論口授書傳俱傳之吾子、吾師之子及發誓遵守此約之生徒，此外不傳於他人。</a:t>
            </a:r>
          </a:p>
          <a:p>
            <a:r>
              <a:rPr lang="zh-TW" altLang="en-US" sz="1000" dirty="0" smtClean="0"/>
              <a:t>「我願盡我力之所能與判斷力所及，遵守為病家謀利益之信條，並檢束一切墮落及害人行為，我不得將危險藥品給予他人，並不作該項指導，雖有人請求亦必不與之，尤不為婦人施墜胎手術。我願以此純潔與神聖之精神、終身執行我職務。凡患結石者，我不施手術，此則有待於專家為之。</a:t>
            </a:r>
          </a:p>
          <a:p>
            <a:r>
              <a:rPr lang="zh-TW" altLang="en-US" sz="1000" dirty="0" smtClean="0"/>
              <a:t>「無論至於何處，遇男遇女，貴人及奴婢，我之唯一目的，為病家謀幸福，並檢點吾身，不作各種害人及惡劣行為，尤不作誘姦之事。凡我所見所聞，無論有無業務關係，我認為應守秘密者，我原保守秘密。使我嚴守上述誓言時，請求神祇讓我生命與醫術能得無上光榮，我苟違誓，天地鬼神共殛之。」</a:t>
            </a:r>
            <a:endParaRPr lang="en-US" altLang="zh-TW" sz="1000" dirty="0"/>
          </a:p>
        </p:txBody>
      </p:sp>
      <p:sp>
        <p:nvSpPr>
          <p:cNvPr id="10" name="矩形 9"/>
          <p:cNvSpPr/>
          <p:nvPr/>
        </p:nvSpPr>
        <p:spPr>
          <a:xfrm>
            <a:off x="1714480" y="4429132"/>
            <a:ext cx="2199641" cy="338554"/>
          </a:xfrm>
          <a:prstGeom prst="rect">
            <a:avLst/>
          </a:prstGeom>
        </p:spPr>
        <p:txBody>
          <a:bodyPr wrap="none">
            <a:spAutoFit/>
          </a:bodyPr>
          <a:lstStyle/>
          <a:p>
            <a:r>
              <a:rPr lang="en-US" altLang="zh-TW" sz="1600" dirty="0" smtClean="0"/>
              <a:t>Hippocrates</a:t>
            </a:r>
            <a:r>
              <a:rPr lang="zh-TW" altLang="en-US" sz="1600" dirty="0" smtClean="0">
                <a:solidFill>
                  <a:srgbClr val="FF0000"/>
                </a:solidFill>
              </a:rPr>
              <a:t>醫師誓言</a:t>
            </a:r>
            <a:endParaRPr lang="zh-TW" altLang="en-US" sz="16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500430" y="1481328"/>
            <a:ext cx="5186370" cy="4525963"/>
          </a:xfrm>
        </p:spPr>
        <p:txBody>
          <a:bodyPr/>
          <a:lstStyle/>
          <a:p>
            <a:r>
              <a:rPr lang="zh-TW" altLang="en-US" dirty="0" smtClean="0"/>
              <a:t>希臘醫師蓋倫</a:t>
            </a:r>
            <a:r>
              <a:rPr lang="en-US" altLang="zh-TW" dirty="0" smtClean="0"/>
              <a:t>(Galen</a:t>
            </a:r>
            <a:r>
              <a:rPr lang="zh-TW" altLang="en-US" dirty="0" smtClean="0"/>
              <a:t>，</a:t>
            </a:r>
            <a:r>
              <a:rPr lang="en-US" altLang="zh-TW" dirty="0" smtClean="0"/>
              <a:t>129-200</a:t>
            </a:r>
            <a:r>
              <a:rPr lang="zh-TW" altLang="en-US" dirty="0" smtClean="0"/>
              <a:t>年</a:t>
            </a:r>
            <a:r>
              <a:rPr lang="en-US" altLang="zh-TW" dirty="0" smtClean="0"/>
              <a:t>)</a:t>
            </a:r>
            <a:r>
              <a:rPr lang="zh-TW" altLang="en-US" dirty="0" smtClean="0"/>
              <a:t>他的見解和理論在他生後的一千多年裡是歐洲起支配性的醫學理論。</a:t>
            </a:r>
            <a:endParaRPr lang="en-US" altLang="zh-TW" dirty="0" smtClean="0"/>
          </a:p>
          <a:p>
            <a:r>
              <a:rPr lang="en-US" altLang="zh-TW" dirty="0" smtClean="0"/>
              <a:t>《</a:t>
            </a:r>
            <a:r>
              <a:rPr lang="zh-TW" altLang="en-US" dirty="0" smtClean="0"/>
              <a:t>論食物的力量</a:t>
            </a:r>
            <a:r>
              <a:rPr lang="en-US" altLang="zh-TW" dirty="0" smtClean="0"/>
              <a:t>》</a:t>
            </a:r>
            <a:r>
              <a:rPr lang="zh-TW" altLang="en-US" dirty="0" smtClean="0"/>
              <a:t>指示極度肥胖患者每天早上跑步到滿身大汗為止，接著用力擦拭身體，泡溫水澡，幾個小時候任意吃各種營養成分不高的食物，最後再派給他一些工作。</a:t>
            </a: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12</a:t>
            </a:fld>
            <a:endParaRPr lang="zh-TW" altLang="en-US"/>
          </a:p>
        </p:txBody>
      </p:sp>
      <p:sp>
        <p:nvSpPr>
          <p:cNvPr id="4" name="標題 3"/>
          <p:cNvSpPr>
            <a:spLocks noGrp="1"/>
          </p:cNvSpPr>
          <p:nvPr>
            <p:ph type="title"/>
          </p:nvPr>
        </p:nvSpPr>
        <p:spPr/>
        <p:txBody>
          <a:bodyPr/>
          <a:lstStyle/>
          <a:p>
            <a:endParaRPr lang="zh-TW" altLang="en-US"/>
          </a:p>
        </p:txBody>
      </p:sp>
      <p:pic>
        <p:nvPicPr>
          <p:cNvPr id="70658" name="Picture 2" descr="蓋倫">
            <a:hlinkClick r:id="rId2" tooltip="蓋倫"/>
          </p:cNvPr>
          <p:cNvPicPr>
            <a:picLocks noChangeAspect="1" noChangeArrowheads="1"/>
          </p:cNvPicPr>
          <p:nvPr/>
        </p:nvPicPr>
        <p:blipFill>
          <a:blip r:embed="rId3"/>
          <a:srcRect/>
          <a:stretch>
            <a:fillRect/>
          </a:stretch>
        </p:blipFill>
        <p:spPr bwMode="auto">
          <a:xfrm>
            <a:off x="500034" y="2571744"/>
            <a:ext cx="1428760" cy="2358149"/>
          </a:xfrm>
          <a:prstGeom prst="rect">
            <a:avLst/>
          </a:prstGeom>
          <a:noFill/>
        </p:spPr>
      </p:pic>
      <p:pic>
        <p:nvPicPr>
          <p:cNvPr id="70660" name="Picture 4" descr="Galen detail.jpg">
            <a:hlinkClick r:id="rId4"/>
          </p:cNvPr>
          <p:cNvPicPr>
            <a:picLocks noChangeAspect="1" noChangeArrowheads="1"/>
          </p:cNvPicPr>
          <p:nvPr/>
        </p:nvPicPr>
        <p:blipFill>
          <a:blip r:embed="rId5"/>
          <a:srcRect/>
          <a:stretch>
            <a:fillRect/>
          </a:stretch>
        </p:blipFill>
        <p:spPr bwMode="auto">
          <a:xfrm>
            <a:off x="1928794" y="1785926"/>
            <a:ext cx="1594413" cy="2000264"/>
          </a:xfrm>
          <a:prstGeom prst="rect">
            <a:avLst/>
          </a:prstGeom>
          <a:noFill/>
        </p:spPr>
      </p:pic>
      <p:pic>
        <p:nvPicPr>
          <p:cNvPr id="70662" name="Picture 6" descr="https://upload.wikimedia.org/wikipedia/commons/thumb/4/4f/Galeni_De_curandi_ratione_V00212_00000008.tif/lossy-page1-220px-Galeni_De_curandi_ratione_V00212_00000008.tif.jpg">
            <a:hlinkClick r:id="rId6"/>
          </p:cNvPr>
          <p:cNvPicPr>
            <a:picLocks noChangeAspect="1" noChangeArrowheads="1"/>
          </p:cNvPicPr>
          <p:nvPr/>
        </p:nvPicPr>
        <p:blipFill>
          <a:blip r:embed="rId7"/>
          <a:srcRect/>
          <a:stretch>
            <a:fillRect/>
          </a:stretch>
        </p:blipFill>
        <p:spPr bwMode="auto">
          <a:xfrm>
            <a:off x="2000232" y="3929066"/>
            <a:ext cx="1428760" cy="22015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481329"/>
            <a:ext cx="8229600" cy="2447738"/>
          </a:xfrm>
        </p:spPr>
        <p:txBody>
          <a:bodyPr/>
          <a:lstStyle/>
          <a:p>
            <a:r>
              <a:rPr lang="zh-TW" altLang="en-US" dirty="0" smtClean="0"/>
              <a:t>早期的</a:t>
            </a:r>
            <a:r>
              <a:rPr lang="zh-TW" altLang="en-US" dirty="0" smtClean="0">
                <a:solidFill>
                  <a:srgbClr val="0070C0"/>
                </a:solidFill>
              </a:rPr>
              <a:t>斯多葛學派</a:t>
            </a:r>
            <a:r>
              <a:rPr lang="zh-TW" altLang="en-US" dirty="0" smtClean="0"/>
              <a:t>認為：在</a:t>
            </a:r>
            <a:r>
              <a:rPr lang="zh-TW" altLang="en-US" dirty="0" smtClean="0"/>
              <a:t>飢渴</a:t>
            </a:r>
            <a:r>
              <a:rPr lang="zh-TW" altLang="en-US" dirty="0" smtClean="0"/>
              <a:t>交迫、慾念</a:t>
            </a:r>
            <a:r>
              <a:rPr lang="zh-TW" altLang="en-US" dirty="0" smtClean="0"/>
              <a:t>橫生的關口能自我</a:t>
            </a:r>
            <a:r>
              <a:rPr lang="zh-TW" altLang="en-US" dirty="0" smtClean="0"/>
              <a:t>克制、</a:t>
            </a:r>
            <a:r>
              <a:rPr lang="zh-TW" altLang="en-US" dirty="0" smtClean="0"/>
              <a:t>行止得宜，就</a:t>
            </a:r>
            <a:r>
              <a:rPr lang="zh-TW" altLang="en-US" dirty="0" smtClean="0"/>
              <a:t>能展現真正的</a:t>
            </a:r>
            <a:r>
              <a:rPr lang="zh-TW" altLang="en-US" dirty="0" smtClean="0"/>
              <a:t>人性。</a:t>
            </a:r>
            <a:endParaRPr lang="en-US" altLang="zh-TW" dirty="0" smtClean="0"/>
          </a:p>
          <a:p>
            <a:r>
              <a:rPr lang="zh-TW" altLang="en-US" dirty="0" smtClean="0"/>
              <a:t>早期的基督教苦修</a:t>
            </a:r>
            <a:r>
              <a:rPr lang="zh-TW" altLang="en-US" dirty="0" smtClean="0"/>
              <a:t>者，也</a:t>
            </a:r>
            <a:r>
              <a:rPr lang="zh-TW" altLang="en-US" dirty="0" smtClean="0"/>
              <a:t>將人體軀殼視為</a:t>
            </a:r>
            <a:r>
              <a:rPr lang="zh-TW" altLang="en-US" dirty="0" smtClean="0"/>
              <a:t>身外之物，以</a:t>
            </a:r>
            <a:r>
              <a:rPr lang="zh-TW" altLang="en-US" dirty="0" smtClean="0"/>
              <a:t>保留存疑的心態看待</a:t>
            </a:r>
            <a:r>
              <a:rPr lang="zh-TW" altLang="en-US" dirty="0" smtClean="0"/>
              <a:t>身體，並</a:t>
            </a:r>
            <a:r>
              <a:rPr lang="zh-TW" altLang="en-US" dirty="0" smtClean="0"/>
              <a:t>把身體當作必須主宰與禁絕的</a:t>
            </a:r>
            <a:r>
              <a:rPr lang="zh-TW" altLang="en-US" dirty="0" smtClean="0"/>
              <a:t>對象。</a:t>
            </a: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13</a:t>
            </a:fld>
            <a:endParaRPr lang="zh-TW" altLang="en-US"/>
          </a:p>
        </p:txBody>
      </p:sp>
      <p:sp>
        <p:nvSpPr>
          <p:cNvPr id="4" name="標題 3"/>
          <p:cNvSpPr>
            <a:spLocks noGrp="1"/>
          </p:cNvSpPr>
          <p:nvPr>
            <p:ph type="title"/>
          </p:nvPr>
        </p:nvSpPr>
        <p:spPr/>
        <p:txBody>
          <a:bodyPr/>
          <a:lstStyle/>
          <a:p>
            <a:endParaRPr lang="zh-TW" altLang="en-US"/>
          </a:p>
        </p:txBody>
      </p:sp>
      <p:sp>
        <p:nvSpPr>
          <p:cNvPr id="5" name="矩形 4"/>
          <p:cNvSpPr/>
          <p:nvPr/>
        </p:nvSpPr>
        <p:spPr>
          <a:xfrm>
            <a:off x="1071538" y="4357694"/>
            <a:ext cx="4572000" cy="954107"/>
          </a:xfrm>
          <a:prstGeom prst="rect">
            <a:avLst/>
          </a:prstGeom>
        </p:spPr>
        <p:txBody>
          <a:bodyPr>
            <a:spAutoFit/>
          </a:bodyPr>
          <a:lstStyle/>
          <a:p>
            <a:r>
              <a:rPr lang="zh-TW" altLang="en-US" sz="1400" dirty="0" smtClean="0"/>
              <a:t>斯多噶派學說以倫理學為重心，秉持泛神物質一元論，強調神、自然與人為一體，「神」是宇宙靈魂和智慧，其理性滲透整個宇宙。個體小「我」必須依照自然而生活，愛人如己，融合於與整個大自然。</a:t>
            </a:r>
            <a:endParaRPr lang="zh-TW" altLang="en-US" sz="1400" dirty="0"/>
          </a:p>
        </p:txBody>
      </p:sp>
      <p:pic>
        <p:nvPicPr>
          <p:cNvPr id="8194" name="Picture 2" descr="https://upload.wikimedia.org/wikipedia/commons/thumb/4/41/Zeno_of_Citium_pushkin.jpg/146px-Zeno_of_Citium_pushkin.jpg">
            <a:hlinkClick r:id="rId2"/>
          </p:cNvPr>
          <p:cNvPicPr>
            <a:picLocks noChangeAspect="1" noChangeArrowheads="1"/>
          </p:cNvPicPr>
          <p:nvPr/>
        </p:nvPicPr>
        <p:blipFill>
          <a:blip r:embed="rId3"/>
          <a:srcRect/>
          <a:stretch>
            <a:fillRect/>
          </a:stretch>
        </p:blipFill>
        <p:spPr bwMode="auto">
          <a:xfrm>
            <a:off x="6500826" y="3357562"/>
            <a:ext cx="1390650" cy="2667001"/>
          </a:xfrm>
          <a:prstGeom prst="rect">
            <a:avLst/>
          </a:prstGeom>
          <a:noFill/>
        </p:spPr>
      </p:pic>
      <p:sp>
        <p:nvSpPr>
          <p:cNvPr id="7" name="矩形 6"/>
          <p:cNvSpPr/>
          <p:nvPr/>
        </p:nvSpPr>
        <p:spPr>
          <a:xfrm>
            <a:off x="3143240" y="5429264"/>
            <a:ext cx="3275256" cy="369332"/>
          </a:xfrm>
          <a:prstGeom prst="rect">
            <a:avLst/>
          </a:prstGeom>
        </p:spPr>
        <p:txBody>
          <a:bodyPr wrap="none">
            <a:spAutoFit/>
          </a:bodyPr>
          <a:lstStyle/>
          <a:p>
            <a:r>
              <a:rPr lang="zh-TW" altLang="en-US" dirty="0" smtClean="0">
                <a:solidFill>
                  <a:srgbClr val="FF0000"/>
                </a:solidFill>
              </a:rPr>
              <a:t>斯多噶派始創人芝</a:t>
            </a:r>
            <a:r>
              <a:rPr lang="zh-TW" altLang="en-US" dirty="0" smtClean="0">
                <a:solidFill>
                  <a:srgbClr val="FF0000"/>
                </a:solidFill>
              </a:rPr>
              <a:t>諾</a:t>
            </a:r>
            <a:r>
              <a:rPr lang="en-US" dirty="0" smtClean="0"/>
              <a:t>Zeno</a:t>
            </a:r>
            <a:r>
              <a:rPr lang="zh-TW" altLang="en-US" dirty="0" smtClean="0">
                <a:solidFill>
                  <a:srgbClr val="FF0000"/>
                </a:solidFill>
              </a:rPr>
              <a:t>雕像</a:t>
            </a:r>
            <a:endParaRPr lang="zh-TW" alt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71736" y="1481328"/>
            <a:ext cx="6115064" cy="4525963"/>
          </a:xfrm>
        </p:spPr>
        <p:txBody>
          <a:bodyPr/>
          <a:lstStyle/>
          <a:p>
            <a:r>
              <a:rPr lang="zh-TW" altLang="en-US" dirty="0" smtClean="0"/>
              <a:t>早期的減重飲食是為了無法達到美麗體型的人所設計的</a:t>
            </a:r>
            <a:endParaRPr lang="en-US" altLang="zh-TW" dirty="0" smtClean="0"/>
          </a:p>
          <a:p>
            <a:r>
              <a:rPr lang="en-US" altLang="zh-TW" dirty="0" smtClean="0"/>
              <a:t>11</a:t>
            </a:r>
            <a:r>
              <a:rPr lang="zh-TW" altLang="en-US" dirty="0" smtClean="0"/>
              <a:t>世紀波斯醫師</a:t>
            </a:r>
            <a:r>
              <a:rPr lang="en-US" altLang="zh-TW" dirty="0" smtClean="0"/>
              <a:t>/</a:t>
            </a:r>
            <a:r>
              <a:rPr lang="zh-TW" altLang="en-US" dirty="0" smtClean="0"/>
              <a:t>哲學家  耶維森那</a:t>
            </a:r>
            <a:r>
              <a:rPr lang="en-US" altLang="zh-TW" dirty="0" smtClean="0"/>
              <a:t>(Avicenna</a:t>
            </a:r>
            <a:r>
              <a:rPr lang="zh-TW" altLang="en-US" dirty="0" smtClean="0"/>
              <a:t> ，</a:t>
            </a:r>
            <a:r>
              <a:rPr lang="en-US" altLang="zh-TW" dirty="0" smtClean="0"/>
              <a:t>980</a:t>
            </a:r>
            <a:r>
              <a:rPr lang="zh-TW" altLang="en-US" dirty="0" smtClean="0"/>
              <a:t>年－</a:t>
            </a:r>
            <a:r>
              <a:rPr lang="en-US" altLang="zh-TW" dirty="0" smtClean="0"/>
              <a:t>1037</a:t>
            </a:r>
            <a:r>
              <a:rPr lang="zh-TW" altLang="en-US" dirty="0" smtClean="0"/>
              <a:t>年</a:t>
            </a:r>
            <a:r>
              <a:rPr lang="en-US" altLang="zh-TW" dirty="0" smtClean="0"/>
              <a:t>)</a:t>
            </a:r>
            <a:r>
              <a:rPr lang="zh-TW" altLang="en-US" dirty="0" smtClean="0"/>
              <a:t> ，要求不健康的肥胖者只吃體積大但營養價值低的食物，再借助運動和瀉劑讓食物在最短時間內排至體外。這種減重方式在將近</a:t>
            </a:r>
            <a:r>
              <a:rPr lang="en-US" altLang="zh-TW" dirty="0" smtClean="0"/>
              <a:t>1</a:t>
            </a:r>
            <a:r>
              <a:rPr lang="zh-TW" altLang="en-US" dirty="0" smtClean="0"/>
              <a:t>千年後的今日依然非常流行，但不是長久之計。</a:t>
            </a: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14</a:t>
            </a:fld>
            <a:endParaRPr lang="zh-TW" altLang="en-US"/>
          </a:p>
        </p:txBody>
      </p:sp>
      <p:sp>
        <p:nvSpPr>
          <p:cNvPr id="4" name="標題 3"/>
          <p:cNvSpPr>
            <a:spLocks noGrp="1"/>
          </p:cNvSpPr>
          <p:nvPr>
            <p:ph type="title"/>
          </p:nvPr>
        </p:nvSpPr>
        <p:spPr/>
        <p:txBody>
          <a:bodyPr/>
          <a:lstStyle/>
          <a:p>
            <a:endParaRPr lang="zh-TW" altLang="en-US"/>
          </a:p>
        </p:txBody>
      </p:sp>
      <p:pic>
        <p:nvPicPr>
          <p:cNvPr id="71684" name="Picture 4" descr="https://upload.wikimedia.org/wikipedia/commons/5/50/Avicenna_TajikistanP17-20Somoni-1999_%28cropped%29.png">
            <a:hlinkClick r:id="rId2"/>
          </p:cNvPr>
          <p:cNvPicPr>
            <a:picLocks noChangeAspect="1" noChangeArrowheads="1"/>
          </p:cNvPicPr>
          <p:nvPr/>
        </p:nvPicPr>
        <p:blipFill>
          <a:blip r:embed="rId3"/>
          <a:srcRect/>
          <a:stretch>
            <a:fillRect/>
          </a:stretch>
        </p:blipFill>
        <p:spPr bwMode="auto">
          <a:xfrm>
            <a:off x="428596" y="1643050"/>
            <a:ext cx="1905000" cy="2305051"/>
          </a:xfrm>
          <a:prstGeom prst="rect">
            <a:avLst/>
          </a:prstGeom>
          <a:noFill/>
        </p:spPr>
      </p:pic>
      <p:pic>
        <p:nvPicPr>
          <p:cNvPr id="71682" name="Picture 2" descr="伊本·西那">
            <a:hlinkClick r:id="rId4" tooltip="伊本·西那"/>
          </p:cNvPr>
          <p:cNvPicPr>
            <a:picLocks noChangeAspect="1" noChangeArrowheads="1"/>
          </p:cNvPicPr>
          <p:nvPr/>
        </p:nvPicPr>
        <p:blipFill>
          <a:blip r:embed="rId5"/>
          <a:srcRect/>
          <a:stretch>
            <a:fillRect/>
          </a:stretch>
        </p:blipFill>
        <p:spPr bwMode="auto">
          <a:xfrm>
            <a:off x="1285852" y="3786190"/>
            <a:ext cx="1428760" cy="189757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714612" y="1481328"/>
            <a:ext cx="5972188" cy="4525963"/>
          </a:xfrm>
        </p:spPr>
        <p:txBody>
          <a:bodyPr>
            <a:normAutofit lnSpcReduction="10000"/>
          </a:bodyPr>
          <a:lstStyle/>
          <a:p>
            <a:r>
              <a:rPr lang="zh-TW" altLang="en-US" dirty="0" smtClean="0"/>
              <a:t>史上第一本「現代」暢銷食譜是</a:t>
            </a:r>
            <a:r>
              <a:rPr lang="en-US" altLang="zh-TW" dirty="0" smtClean="0"/>
              <a:t>《</a:t>
            </a:r>
            <a:r>
              <a:rPr lang="zh-TW" altLang="en-US" dirty="0" smtClean="0"/>
              <a:t>論正確享受與健康生活</a:t>
            </a:r>
            <a:r>
              <a:rPr lang="en-US" altLang="zh-TW" dirty="0" smtClean="0"/>
              <a:t>》1470</a:t>
            </a:r>
            <a:r>
              <a:rPr lang="zh-TW" altLang="en-US" dirty="0" smtClean="0"/>
              <a:t>年羅馬出版，成為近代歐洲最為重要的飲食著作。</a:t>
            </a:r>
            <a:endParaRPr lang="en-US" altLang="zh-TW" dirty="0" smtClean="0"/>
          </a:p>
          <a:p>
            <a:r>
              <a:rPr lang="en-US" altLang="zh-TW" dirty="0" err="1" smtClean="0"/>
              <a:t>Bartolomeo</a:t>
            </a:r>
            <a:r>
              <a:rPr lang="en-US" altLang="zh-TW" dirty="0" smtClean="0"/>
              <a:t> </a:t>
            </a:r>
            <a:r>
              <a:rPr lang="en-US" altLang="zh-TW" dirty="0" err="1" smtClean="0"/>
              <a:t>Sacchi</a:t>
            </a:r>
            <a:r>
              <a:rPr lang="zh-TW" altLang="en-US" dirty="0" smtClean="0"/>
              <a:t> </a:t>
            </a:r>
            <a:r>
              <a:rPr lang="en-US" altLang="zh-TW" dirty="0" smtClean="0"/>
              <a:t>(</a:t>
            </a:r>
            <a:r>
              <a:rPr lang="zh-TW" altLang="en-US" dirty="0" smtClean="0"/>
              <a:t>薩奇， </a:t>
            </a:r>
            <a:r>
              <a:rPr lang="en-US" altLang="zh-TW" dirty="0" smtClean="0"/>
              <a:t>1421-1481)</a:t>
            </a:r>
          </a:p>
          <a:p>
            <a:r>
              <a:rPr lang="zh-TW" altLang="en-US" dirty="0" smtClean="0"/>
              <a:t>文藝復興之後，所有的飲食著作都在傳達對飲食的正確認知，說明口味清淡的健康食品可滋養身體的概念，當時的人相信良好飲食可增進個人健康進而創造幸福</a:t>
            </a: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15</a:t>
            </a:fld>
            <a:endParaRPr lang="zh-TW" altLang="en-US"/>
          </a:p>
        </p:txBody>
      </p:sp>
      <p:sp>
        <p:nvSpPr>
          <p:cNvPr id="4" name="標題 3"/>
          <p:cNvSpPr>
            <a:spLocks noGrp="1"/>
          </p:cNvSpPr>
          <p:nvPr>
            <p:ph type="title"/>
          </p:nvPr>
        </p:nvSpPr>
        <p:spPr/>
        <p:txBody>
          <a:bodyPr/>
          <a:lstStyle/>
          <a:p>
            <a:endParaRPr lang="zh-TW" altLang="en-US"/>
          </a:p>
        </p:txBody>
      </p:sp>
      <p:pic>
        <p:nvPicPr>
          <p:cNvPr id="73732" name="Picture 4" descr="https://sp.yimg.com/xj/th?id=OIP.M5abeac5578a42940eb00fbd5102bd080o0&amp;pid=15.1&amp;P=0&amp;w=300&amp;h=300"/>
          <p:cNvPicPr>
            <a:picLocks noChangeAspect="1" noChangeArrowheads="1"/>
          </p:cNvPicPr>
          <p:nvPr/>
        </p:nvPicPr>
        <p:blipFill>
          <a:blip r:embed="rId2"/>
          <a:srcRect/>
          <a:stretch>
            <a:fillRect/>
          </a:stretch>
        </p:blipFill>
        <p:spPr bwMode="auto">
          <a:xfrm>
            <a:off x="785786" y="1714488"/>
            <a:ext cx="1435904" cy="2143140"/>
          </a:xfrm>
          <a:prstGeom prst="rect">
            <a:avLst/>
          </a:prstGeom>
          <a:noFill/>
        </p:spPr>
      </p:pic>
      <p:pic>
        <p:nvPicPr>
          <p:cNvPr id="73734" name="Picture 6" descr="https://sp.yimg.com/xj/th?id=OIP.M96eb0a5032420463b6c4d4a5da0d05b4o0&amp;pid=15.1&amp;P=0&amp;w=300&amp;h=300"/>
          <p:cNvPicPr>
            <a:picLocks noChangeAspect="1" noChangeArrowheads="1"/>
          </p:cNvPicPr>
          <p:nvPr/>
        </p:nvPicPr>
        <p:blipFill>
          <a:blip r:embed="rId3"/>
          <a:srcRect/>
          <a:stretch>
            <a:fillRect/>
          </a:stretch>
        </p:blipFill>
        <p:spPr bwMode="auto">
          <a:xfrm>
            <a:off x="714348" y="3929066"/>
            <a:ext cx="1643074" cy="195604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071670" y="1481328"/>
            <a:ext cx="6615130" cy="4525963"/>
          </a:xfrm>
        </p:spPr>
        <p:txBody>
          <a:bodyPr>
            <a:normAutofit/>
          </a:bodyPr>
          <a:lstStyle/>
          <a:p>
            <a:r>
              <a:rPr lang="en-US" altLang="zh-TW" sz="2400" dirty="0" smtClean="0"/>
              <a:t>17</a:t>
            </a:r>
            <a:r>
              <a:rPr lang="zh-TW" altLang="en-US" sz="2400" dirty="0" smtClean="0"/>
              <a:t>世紀，英國詩人哈林頓</a:t>
            </a:r>
            <a:r>
              <a:rPr lang="en-US" altLang="zh-TW" sz="2400" dirty="0" smtClean="0"/>
              <a:t>(John Harington</a:t>
            </a:r>
            <a:r>
              <a:rPr lang="zh-TW" altLang="en-US" sz="2400" dirty="0" smtClean="0"/>
              <a:t>，</a:t>
            </a:r>
            <a:r>
              <a:rPr lang="en-US" altLang="zh-TW" sz="2400" dirty="0" smtClean="0"/>
              <a:t>1561-1612)</a:t>
            </a:r>
            <a:r>
              <a:rPr lang="zh-TW" altLang="en-US" sz="2400" dirty="0" smtClean="0"/>
              <a:t>爵士層具體描述美女要生得「雪肌皓齒，豐胸臀滿」。為了滿足有錢人的理想身材觀念</a:t>
            </a:r>
            <a:r>
              <a:rPr lang="en-US" altLang="zh-TW" sz="2400" dirty="0" smtClean="0"/>
              <a:t>…</a:t>
            </a:r>
            <a:r>
              <a:rPr lang="zh-TW" altLang="en-US" sz="2400" dirty="0" smtClean="0"/>
              <a:t>於是</a:t>
            </a:r>
            <a:endParaRPr lang="en-US" altLang="zh-TW" sz="2400" dirty="0" smtClean="0"/>
          </a:p>
          <a:p>
            <a:r>
              <a:rPr lang="zh-TW" altLang="en-US" sz="2400" dirty="0" smtClean="0"/>
              <a:t>第一批量身訂製的束身衣與金屬或鯨骨骨架於是應運而生。束身衣極盡所能的突顯出女性婀娜多姿的身材曲線，又以縫線、三角布、鈕扣及蕾絲花邊為穿著束身衣增添情趣。</a:t>
            </a:r>
            <a:endParaRPr lang="zh-TW" altLang="en-US" sz="2400"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16</a:t>
            </a:fld>
            <a:endParaRPr lang="zh-TW" altLang="en-US"/>
          </a:p>
        </p:txBody>
      </p:sp>
      <p:sp>
        <p:nvSpPr>
          <p:cNvPr id="4" name="標題 3"/>
          <p:cNvSpPr>
            <a:spLocks noGrp="1"/>
          </p:cNvSpPr>
          <p:nvPr>
            <p:ph type="title"/>
          </p:nvPr>
        </p:nvSpPr>
        <p:spPr/>
        <p:txBody>
          <a:bodyPr/>
          <a:lstStyle/>
          <a:p>
            <a:endParaRPr lang="zh-TW" altLang="en-US"/>
          </a:p>
        </p:txBody>
      </p:sp>
      <p:pic>
        <p:nvPicPr>
          <p:cNvPr id="75780" name="Picture 4" descr="https://sp.yimg.com/xj/th?id=OIP.Mc3f2552cca0440c5b0eeffc46144f614o2&amp;pid=15.1&amp;P=0&amp;w=300&amp;h=300"/>
          <p:cNvPicPr>
            <a:picLocks noChangeAspect="1" noChangeArrowheads="1"/>
          </p:cNvPicPr>
          <p:nvPr/>
        </p:nvPicPr>
        <p:blipFill>
          <a:blip r:embed="rId3"/>
          <a:srcRect/>
          <a:stretch>
            <a:fillRect/>
          </a:stretch>
        </p:blipFill>
        <p:spPr bwMode="auto">
          <a:xfrm>
            <a:off x="357158" y="1428736"/>
            <a:ext cx="1714512" cy="2188739"/>
          </a:xfrm>
          <a:prstGeom prst="rect">
            <a:avLst/>
          </a:prstGeom>
          <a:noFill/>
        </p:spPr>
      </p:pic>
      <p:pic>
        <p:nvPicPr>
          <p:cNvPr id="75781" name="Picture 5"/>
          <p:cNvPicPr>
            <a:picLocks noChangeAspect="1" noChangeArrowheads="1"/>
          </p:cNvPicPr>
          <p:nvPr/>
        </p:nvPicPr>
        <p:blipFill>
          <a:blip r:embed="rId4"/>
          <a:srcRect/>
          <a:stretch>
            <a:fillRect/>
          </a:stretch>
        </p:blipFill>
        <p:spPr bwMode="auto">
          <a:xfrm>
            <a:off x="3286116" y="4500570"/>
            <a:ext cx="5214974" cy="1921759"/>
          </a:xfrm>
          <a:prstGeom prst="rect">
            <a:avLst/>
          </a:prstGeom>
          <a:noFill/>
          <a:ln w="9525">
            <a:noFill/>
            <a:miter lim="800000"/>
            <a:headEnd/>
            <a:tailEnd/>
          </a:ln>
          <a:effectLst/>
        </p:spPr>
      </p:pic>
      <p:sp>
        <p:nvSpPr>
          <p:cNvPr id="8" name="矩形 7"/>
          <p:cNvSpPr/>
          <p:nvPr/>
        </p:nvSpPr>
        <p:spPr>
          <a:xfrm>
            <a:off x="285720" y="5857892"/>
            <a:ext cx="2857520" cy="707886"/>
          </a:xfrm>
          <a:prstGeom prst="rect">
            <a:avLst/>
          </a:prstGeom>
        </p:spPr>
        <p:txBody>
          <a:bodyPr wrap="square">
            <a:spAutoFit/>
          </a:bodyPr>
          <a:lstStyle/>
          <a:p>
            <a:r>
              <a:rPr lang="zh-TW" altLang="en-US" sz="1000" dirty="0" smtClean="0">
                <a:solidFill>
                  <a:srgbClr val="FF0000"/>
                </a:solidFill>
              </a:rPr>
              <a:t>林妙姿，</a:t>
            </a:r>
            <a:r>
              <a:rPr lang="en-US" altLang="zh-TW" sz="1000" dirty="0" smtClean="0">
                <a:solidFill>
                  <a:srgbClr val="FF0000"/>
                </a:solidFill>
              </a:rPr>
              <a:t>《</a:t>
            </a:r>
            <a:r>
              <a:rPr lang="zh-TW" altLang="en-US" sz="1000" dirty="0" smtClean="0">
                <a:solidFill>
                  <a:srgbClr val="FF0000"/>
                </a:solidFill>
              </a:rPr>
              <a:t> 從女性美看塑身衣的演進</a:t>
            </a:r>
            <a:r>
              <a:rPr lang="en-US" altLang="zh-TW" sz="1000" dirty="0" smtClean="0">
                <a:solidFill>
                  <a:srgbClr val="FF0000"/>
                </a:solidFill>
              </a:rPr>
              <a:t>》</a:t>
            </a:r>
            <a:r>
              <a:rPr lang="zh-TW" altLang="en-US" sz="1000" dirty="0" smtClean="0">
                <a:solidFill>
                  <a:srgbClr val="FF0000"/>
                </a:solidFill>
              </a:rPr>
              <a:t>，來源</a:t>
            </a:r>
            <a:r>
              <a:rPr lang="en-US" altLang="zh-TW" sz="1000" dirty="0" smtClean="0">
                <a:solidFill>
                  <a:srgbClr val="FF0000"/>
                </a:solidFill>
              </a:rPr>
              <a:t>http://group.cyhvs.cy.edu.tw/mediafile/403/fdownload/441/389/2009-6-5-10-24-30-389-nf1.pdf</a:t>
            </a:r>
            <a:r>
              <a:rPr lang="zh-TW" altLang="en-US" sz="1000" dirty="0" smtClean="0">
                <a:solidFill>
                  <a:srgbClr val="FF0000"/>
                </a:solidFill>
              </a:rPr>
              <a:t> </a:t>
            </a:r>
            <a:endParaRPr lang="zh-TW" altLang="en-US" sz="1000" dirty="0">
              <a:solidFill>
                <a:srgbClr val="FF0000"/>
              </a:solidFill>
            </a:endParaRPr>
          </a:p>
        </p:txBody>
      </p:sp>
      <p:pic>
        <p:nvPicPr>
          <p:cNvPr id="75782" name="Picture 6"/>
          <p:cNvPicPr>
            <a:picLocks noChangeAspect="1" noChangeArrowheads="1"/>
          </p:cNvPicPr>
          <p:nvPr/>
        </p:nvPicPr>
        <p:blipFill>
          <a:blip r:embed="rId5"/>
          <a:srcRect/>
          <a:stretch>
            <a:fillRect/>
          </a:stretch>
        </p:blipFill>
        <p:spPr bwMode="auto">
          <a:xfrm>
            <a:off x="928662" y="3571876"/>
            <a:ext cx="1571636" cy="21374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sz="1100" dirty="0" smtClean="0">
                <a:solidFill>
                  <a:srgbClr val="FF0000"/>
                </a:solidFill>
              </a:rPr>
              <a:t>林妙姿，</a:t>
            </a:r>
            <a:r>
              <a:rPr lang="en-US" altLang="zh-TW" sz="1100" dirty="0" smtClean="0">
                <a:solidFill>
                  <a:srgbClr val="FF0000"/>
                </a:solidFill>
              </a:rPr>
              <a:t>《</a:t>
            </a:r>
            <a:r>
              <a:rPr lang="zh-TW" altLang="en-US" sz="1100" dirty="0" smtClean="0">
                <a:solidFill>
                  <a:srgbClr val="FF0000"/>
                </a:solidFill>
              </a:rPr>
              <a:t> 從女性美看塑身衣的演進</a:t>
            </a:r>
            <a:r>
              <a:rPr lang="en-US" altLang="zh-TW" sz="1100" dirty="0" smtClean="0">
                <a:solidFill>
                  <a:srgbClr val="FF0000"/>
                </a:solidFill>
              </a:rPr>
              <a:t>》</a:t>
            </a:r>
            <a:r>
              <a:rPr lang="zh-TW" altLang="en-US" sz="1100" dirty="0" smtClean="0">
                <a:solidFill>
                  <a:srgbClr val="FF0000"/>
                </a:solidFill>
              </a:rPr>
              <a:t>，來源</a:t>
            </a:r>
            <a:r>
              <a:rPr lang="en-US" altLang="zh-TW" sz="1100" dirty="0" smtClean="0">
                <a:solidFill>
                  <a:srgbClr val="FF0000"/>
                </a:solidFill>
              </a:rPr>
              <a:t>http://group.cyhvs.cy.edu.tw/mediafile/403/fdownload/441/389/2009-6-5-10-24-30-389-nf1.pdf</a:t>
            </a:r>
            <a:r>
              <a:rPr lang="zh-TW" altLang="en-US" sz="1100" dirty="0" smtClean="0">
                <a:solidFill>
                  <a:srgbClr val="FF0000"/>
                </a:solidFill>
              </a:rPr>
              <a:t> </a:t>
            </a:r>
          </a:p>
          <a:p>
            <a:r>
              <a:rPr lang="zh-TW" altLang="en-US" sz="2400" dirty="0" smtClean="0"/>
              <a:t>塑身衣最早的相關起緣於約西元前兩千五百至一千兩百年前的地中海地區，在希臘克里克島（</a:t>
            </a:r>
            <a:r>
              <a:rPr lang="en-US" altLang="zh-TW" sz="2400" dirty="0" smtClean="0"/>
              <a:t>Crete</a:t>
            </a:r>
            <a:r>
              <a:rPr lang="zh-TW" altLang="en-US" sz="2400" dirty="0" smtClean="0"/>
              <a:t>）的米諾文明（</a:t>
            </a:r>
            <a:r>
              <a:rPr lang="en-US" altLang="zh-TW" sz="2400" dirty="0" smtClean="0"/>
              <a:t>Minoan</a:t>
            </a:r>
            <a:r>
              <a:rPr lang="zh-TW" altLang="en-US" sz="2400" dirty="0" smtClean="0"/>
              <a:t>）。「硬式」馬甲由金屬製成，接縫處採用扣鈎來併合固定，穿著非常痛苦。</a:t>
            </a:r>
          </a:p>
          <a:p>
            <a:r>
              <a:rPr lang="zh-TW" altLang="en-US" sz="2400" dirty="0" smtClean="0"/>
              <a:t>歐洲婦女大約從十四世紀開始穿著馬甲（</a:t>
            </a:r>
            <a:r>
              <a:rPr lang="en-US" altLang="zh-TW" sz="2400" dirty="0" smtClean="0"/>
              <a:t>Corset</a:t>
            </a:r>
            <a:r>
              <a:rPr lang="zh-TW" altLang="en-US" sz="2400" dirty="0" smtClean="0"/>
              <a:t>）這種緊身胸衣，又可稱緊身塔、束腰內衣，主要以布和若干支架組成，束緊的貼著女性的胸、腹、腰部的皮膚，除了要將腰身束緊以創造出纖細腰身的削瘦感，同時也托高女性的乳房或壓平女性的乳房，使女性身材呈現纖細玲瓏的效果。</a:t>
            </a:r>
            <a:endParaRPr lang="zh-TW" altLang="en-US" sz="2400"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17</a:t>
            </a:fld>
            <a:endParaRPr lang="zh-TW" altLang="en-US"/>
          </a:p>
        </p:txBody>
      </p:sp>
      <p:sp>
        <p:nvSpPr>
          <p:cNvPr id="4" name="標題 3"/>
          <p:cNvSpPr>
            <a:spLocks noGrp="1"/>
          </p:cNvSpPr>
          <p:nvPr>
            <p:ph type="title"/>
          </p:nvPr>
        </p:nvSpPr>
        <p:spPr/>
        <p:txBody>
          <a:bodyPr/>
          <a:lstStyle/>
          <a:p>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643446"/>
            <a:ext cx="8229600" cy="1785949"/>
          </a:xfrm>
        </p:spPr>
        <p:txBody>
          <a:bodyPr>
            <a:normAutofit fontScale="62500" lnSpcReduction="20000"/>
          </a:bodyPr>
          <a:lstStyle/>
          <a:p>
            <a:r>
              <a:rPr lang="zh-TW" altLang="en-US" dirty="0" smtClean="0"/>
              <a:t>儘管馬甲對健康的威脅和危害，早在</a:t>
            </a:r>
            <a:r>
              <a:rPr lang="en-US" altLang="zh-TW" dirty="0" smtClean="0"/>
              <a:t>18</a:t>
            </a:r>
            <a:r>
              <a:rPr lang="zh-TW" altLang="en-US" dirty="0" smtClean="0"/>
              <a:t>世紀就已經有人提出提醒和警告，但這樣的威脅和危害仍不斷的延續下去，甚至媽媽會告誡女兒記得要穿著馬甲讓自己腰身纖細，這樣才有辦法為自己找到好丈夫；有沒有穿馬甲，有沒有纖細的腰，還成為選擇丈夫、成就婚姻的重要條件之一。這樣的穿著和調整體態的同時也是種身份的象徵，成為表現身份的外顯方法之一。</a:t>
            </a:r>
            <a:endParaRPr lang="en-US" altLang="zh-TW" dirty="0" smtClean="0"/>
          </a:p>
          <a:p>
            <a:r>
              <a:rPr lang="zh-TW" altLang="en-US" sz="2100" dirty="0" smtClean="0">
                <a:solidFill>
                  <a:srgbClr val="FF0000"/>
                </a:solidFill>
              </a:rPr>
              <a:t>林妙姿，</a:t>
            </a:r>
            <a:r>
              <a:rPr lang="en-US" altLang="zh-TW" sz="2100" dirty="0" smtClean="0">
                <a:solidFill>
                  <a:srgbClr val="FF0000"/>
                </a:solidFill>
              </a:rPr>
              <a:t>《</a:t>
            </a:r>
            <a:r>
              <a:rPr lang="zh-TW" altLang="en-US" sz="2100" dirty="0" smtClean="0">
                <a:solidFill>
                  <a:srgbClr val="FF0000"/>
                </a:solidFill>
              </a:rPr>
              <a:t> 從女性美看塑身衣的演進</a:t>
            </a:r>
            <a:r>
              <a:rPr lang="en-US" altLang="zh-TW" sz="2100" dirty="0" smtClean="0">
                <a:solidFill>
                  <a:srgbClr val="FF0000"/>
                </a:solidFill>
              </a:rPr>
              <a:t>》</a:t>
            </a:r>
            <a:r>
              <a:rPr lang="zh-TW" altLang="en-US" sz="2100" dirty="0" smtClean="0">
                <a:solidFill>
                  <a:srgbClr val="FF0000"/>
                </a:solidFill>
              </a:rPr>
              <a:t>，來源</a:t>
            </a:r>
            <a:r>
              <a:rPr lang="en-US" altLang="zh-TW" sz="2100" dirty="0" smtClean="0">
                <a:solidFill>
                  <a:srgbClr val="FF0000"/>
                </a:solidFill>
              </a:rPr>
              <a:t>http://group.cyhvs.cy.edu.tw/mediafile/403/fdownload/441/389/2009-6-5-10-24-30-389-nf1.pdf</a:t>
            </a:r>
            <a:r>
              <a:rPr lang="zh-TW" altLang="en-US" sz="2100" dirty="0" smtClean="0">
                <a:solidFill>
                  <a:srgbClr val="FF0000"/>
                </a:solidFill>
              </a:rPr>
              <a:t> </a:t>
            </a:r>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18</a:t>
            </a:fld>
            <a:endParaRPr lang="zh-TW" altLang="en-US"/>
          </a:p>
        </p:txBody>
      </p:sp>
      <p:sp>
        <p:nvSpPr>
          <p:cNvPr id="4" name="標題 3"/>
          <p:cNvSpPr>
            <a:spLocks noGrp="1"/>
          </p:cNvSpPr>
          <p:nvPr>
            <p:ph type="title"/>
          </p:nvPr>
        </p:nvSpPr>
        <p:spPr/>
        <p:txBody>
          <a:bodyPr/>
          <a:lstStyle/>
          <a:p>
            <a:r>
              <a:rPr lang="zh-TW" altLang="en-US" dirty="0" smtClean="0"/>
              <a:t>待續</a:t>
            </a:r>
            <a:r>
              <a:rPr lang="en-US" altLang="zh-TW" dirty="0" smtClean="0"/>
              <a:t>…</a:t>
            </a:r>
            <a:endParaRPr lang="zh-TW" altLang="en-US" dirty="0"/>
          </a:p>
        </p:txBody>
      </p:sp>
      <p:pic>
        <p:nvPicPr>
          <p:cNvPr id="76802" name="Picture 2" descr="https://upload.wikimedia.org/wikipedia/commons/thumb/1/1a/Woman%27s_corset_pink_cotton_1890-95.jpg/220px-Woman%27s_corset_pink_cotton_1890-95.jpg">
            <a:hlinkClick r:id="rId2"/>
          </p:cNvPr>
          <p:cNvPicPr>
            <a:picLocks noChangeAspect="1" noChangeArrowheads="1"/>
          </p:cNvPicPr>
          <p:nvPr/>
        </p:nvPicPr>
        <p:blipFill>
          <a:blip r:embed="rId3"/>
          <a:srcRect/>
          <a:stretch>
            <a:fillRect/>
          </a:stretch>
        </p:blipFill>
        <p:spPr bwMode="auto">
          <a:xfrm>
            <a:off x="571472" y="1714489"/>
            <a:ext cx="1714512" cy="2267832"/>
          </a:xfrm>
          <a:prstGeom prst="rect">
            <a:avLst/>
          </a:prstGeom>
          <a:noFill/>
        </p:spPr>
      </p:pic>
      <p:pic>
        <p:nvPicPr>
          <p:cNvPr id="76804" name="Picture 4" descr="https://upload.wikimedia.org/wikipedia/commons/thumb/a/a0/Woman%27s_corset_figured_silk_1730-1740.jpg/220px-Woman%27s_corset_figured_silk_1730-1740.jpg">
            <a:hlinkClick r:id="rId4"/>
          </p:cNvPr>
          <p:cNvPicPr>
            <a:picLocks noChangeAspect="1" noChangeArrowheads="1"/>
          </p:cNvPicPr>
          <p:nvPr/>
        </p:nvPicPr>
        <p:blipFill>
          <a:blip r:embed="rId5"/>
          <a:srcRect/>
          <a:stretch>
            <a:fillRect/>
          </a:stretch>
        </p:blipFill>
        <p:spPr bwMode="auto">
          <a:xfrm>
            <a:off x="2714612" y="1714488"/>
            <a:ext cx="1710624" cy="2286016"/>
          </a:xfrm>
          <a:prstGeom prst="rect">
            <a:avLst/>
          </a:prstGeom>
          <a:noFill/>
        </p:spPr>
      </p:pic>
      <p:sp>
        <p:nvSpPr>
          <p:cNvPr id="8" name="矩形 7"/>
          <p:cNvSpPr/>
          <p:nvPr/>
        </p:nvSpPr>
        <p:spPr>
          <a:xfrm>
            <a:off x="2714612" y="4214818"/>
            <a:ext cx="1861407" cy="369332"/>
          </a:xfrm>
          <a:prstGeom prst="rect">
            <a:avLst/>
          </a:prstGeom>
        </p:spPr>
        <p:txBody>
          <a:bodyPr wrap="none">
            <a:spAutoFit/>
          </a:bodyPr>
          <a:lstStyle/>
          <a:p>
            <a:r>
              <a:rPr lang="en-US" altLang="zh-TW" dirty="0" smtClean="0"/>
              <a:t>18</a:t>
            </a:r>
            <a:r>
              <a:rPr lang="zh-TW" altLang="en-US" dirty="0" smtClean="0"/>
              <a:t>世紀的緊身衣</a:t>
            </a:r>
            <a:endParaRPr lang="zh-TW" altLang="en-US" dirty="0"/>
          </a:p>
        </p:txBody>
      </p:sp>
      <p:pic>
        <p:nvPicPr>
          <p:cNvPr id="76806" name="Picture 6" descr="https://upload.wikimedia.org/wikipedia/commons/thumb/e/e3/Corset1896-1906-1914-1917.png/220px-Corset1896-1906-1914-1917.png">
            <a:hlinkClick r:id="rId6"/>
          </p:cNvPr>
          <p:cNvPicPr>
            <a:picLocks noChangeAspect="1" noChangeArrowheads="1"/>
          </p:cNvPicPr>
          <p:nvPr/>
        </p:nvPicPr>
        <p:blipFill>
          <a:blip r:embed="rId7"/>
          <a:srcRect/>
          <a:stretch>
            <a:fillRect/>
          </a:stretch>
        </p:blipFill>
        <p:spPr bwMode="auto">
          <a:xfrm>
            <a:off x="4857752" y="1785926"/>
            <a:ext cx="3617254" cy="2071702"/>
          </a:xfrm>
          <a:prstGeom prst="rect">
            <a:avLst/>
          </a:prstGeom>
          <a:noFill/>
        </p:spPr>
      </p:pic>
      <p:sp>
        <p:nvSpPr>
          <p:cNvPr id="10" name="矩形 9"/>
          <p:cNvSpPr/>
          <p:nvPr/>
        </p:nvSpPr>
        <p:spPr>
          <a:xfrm>
            <a:off x="5857884" y="4071942"/>
            <a:ext cx="1569660" cy="369332"/>
          </a:xfrm>
          <a:prstGeom prst="rect">
            <a:avLst/>
          </a:prstGeom>
        </p:spPr>
        <p:txBody>
          <a:bodyPr wrap="none">
            <a:spAutoFit/>
          </a:bodyPr>
          <a:lstStyle/>
          <a:p>
            <a:r>
              <a:rPr lang="zh-TW" altLang="en-US" dirty="0" smtClean="0"/>
              <a:t>緊身衣的變化</a:t>
            </a:r>
            <a:endParaRPr lang="zh-TW"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755576" y="980728"/>
            <a:ext cx="3912434" cy="792088"/>
          </a:xfrm>
          <a:prstGeom prst="rect">
            <a:avLst/>
          </a:prstGeom>
          <a:noFill/>
          <a:ln w="9525">
            <a:noFill/>
            <a:miter lim="800000"/>
            <a:headEnd/>
            <a:tailEnd/>
          </a:ln>
        </p:spPr>
      </p:pic>
      <p:sp>
        <p:nvSpPr>
          <p:cNvPr id="2" name="標題 1"/>
          <p:cNvSpPr>
            <a:spLocks noGrp="1"/>
          </p:cNvSpPr>
          <p:nvPr>
            <p:ph type="ctrTitle"/>
          </p:nvPr>
        </p:nvSpPr>
        <p:spPr>
          <a:xfrm>
            <a:off x="685800" y="1752601"/>
            <a:ext cx="7486600" cy="1829761"/>
          </a:xfrm>
        </p:spPr>
        <p:txBody>
          <a:bodyPr/>
          <a:lstStyle/>
          <a:p>
            <a:r>
              <a:rPr lang="zh-TW" altLang="en-US" dirty="0" smtClean="0">
                <a:ea typeface="新細明體" pitchFamily="18" charset="-120"/>
              </a:rPr>
              <a:t>感謝聆聽  </a:t>
            </a:r>
            <a:r>
              <a:rPr lang="en-US" altLang="zh-TW" dirty="0" smtClean="0">
                <a:ea typeface="新細明體" pitchFamily="18" charset="-120"/>
              </a:rPr>
              <a:t/>
            </a:r>
            <a:br>
              <a:rPr lang="en-US" altLang="zh-TW" dirty="0" smtClean="0">
                <a:ea typeface="新細明體" pitchFamily="18" charset="-120"/>
              </a:rPr>
            </a:br>
            <a:r>
              <a:rPr lang="zh-TW" altLang="en-US" dirty="0" smtClean="0">
                <a:ea typeface="新細明體" pitchFamily="18" charset="-120"/>
              </a:rPr>
              <a:t>敬請指教</a:t>
            </a:r>
            <a:endParaRPr lang="zh-TW" altLang="en-US" dirty="0"/>
          </a:p>
        </p:txBody>
      </p:sp>
      <p:pic>
        <p:nvPicPr>
          <p:cNvPr id="3074" name="Picture 2" descr="C:\Documents and Settings\Administrator\桌面\CYU_GEC_Logo.jpg"/>
          <p:cNvPicPr>
            <a:picLocks noChangeAspect="1" noChangeArrowheads="1"/>
          </p:cNvPicPr>
          <p:nvPr/>
        </p:nvPicPr>
        <p:blipFill>
          <a:blip r:embed="rId3" cstate="email"/>
          <a:srcRect/>
          <a:stretch>
            <a:fillRect/>
          </a:stretch>
        </p:blipFill>
        <p:spPr bwMode="auto">
          <a:xfrm>
            <a:off x="872415" y="1859070"/>
            <a:ext cx="3672408" cy="2977628"/>
          </a:xfrm>
          <a:prstGeom prst="rect">
            <a:avLst/>
          </a:prstGeom>
          <a:noFill/>
        </p:spPr>
      </p:pic>
      <p:sp>
        <p:nvSpPr>
          <p:cNvPr id="6" name="投影片編號版面配置區 5"/>
          <p:cNvSpPr>
            <a:spLocks noGrp="1"/>
          </p:cNvSpPr>
          <p:nvPr>
            <p:ph type="sldNum" sz="quarter" idx="12"/>
          </p:nvPr>
        </p:nvSpPr>
        <p:spPr/>
        <p:txBody>
          <a:bodyPr/>
          <a:lstStyle/>
          <a:p>
            <a:fld id="{328EDCAF-3BF7-4B46-BA2B-E0EA179AB6CC}"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00496" y="1481328"/>
            <a:ext cx="4686304" cy="4525963"/>
          </a:xfrm>
        </p:spPr>
        <p:txBody>
          <a:bodyPr>
            <a:normAutofit fontScale="92500" lnSpcReduction="20000"/>
          </a:bodyPr>
          <a:lstStyle/>
          <a:p>
            <a:r>
              <a:rPr lang="zh-TW" altLang="en-US" sz="2400" dirty="0" smtClean="0">
                <a:latin typeface="+mj-ea"/>
                <a:ea typeface="+mj-ea"/>
              </a:rPr>
              <a:t>作者：露易絲．福克斯考夫特</a:t>
            </a:r>
          </a:p>
          <a:p>
            <a:r>
              <a:rPr lang="zh-TW" altLang="en-US" sz="2400" dirty="0" smtClean="0">
                <a:latin typeface="+mj-ea"/>
                <a:ea typeface="+mj-ea"/>
              </a:rPr>
              <a:t>譯者：王以勤</a:t>
            </a:r>
          </a:p>
          <a:p>
            <a:r>
              <a:rPr lang="zh-TW" altLang="en-US" sz="2400" dirty="0" smtClean="0">
                <a:latin typeface="+mj-ea"/>
                <a:ea typeface="+mj-ea"/>
              </a:rPr>
              <a:t>出版社：麥田   出版日：</a:t>
            </a:r>
            <a:r>
              <a:rPr lang="en-US" altLang="zh-TW" sz="2400" dirty="0" smtClean="0">
                <a:latin typeface="+mj-ea"/>
                <a:ea typeface="+mj-ea"/>
              </a:rPr>
              <a:t>2014/2/27</a:t>
            </a:r>
          </a:p>
          <a:p>
            <a:endParaRPr lang="en-US" altLang="zh-TW" sz="2400" dirty="0" smtClean="0"/>
          </a:p>
          <a:p>
            <a:r>
              <a:rPr lang="zh-TW" altLang="en-US" sz="2400" dirty="0" smtClean="0"/>
              <a:t>胖、腫、大腹便便、超重、大隻、嬰兒肥、中廣身材、肥嘟嘟、鮪魚肚、水桶腰、啤酒肚、肉多、重量級、大塊頭、肥、豐盈、肥滿、臃腫、特大號、大骨架、矮冬瓜、矮肥短、寬廣、壯碩、肥得像豬、肥到流油、粗短、矮胖、圓滾滾、厚實、大噸位、龐大、肉感、福態、肥滋滋</a:t>
            </a:r>
            <a:r>
              <a:rPr lang="en-US" altLang="zh-TW" sz="2400" dirty="0" smtClean="0"/>
              <a:t>……</a:t>
            </a:r>
            <a:r>
              <a:rPr lang="zh-TW" altLang="en-US" sz="2400" dirty="0" smtClean="0"/>
              <a:t>前述這些詞彙，想必大家都不會太陌生</a:t>
            </a:r>
            <a:r>
              <a:rPr lang="zh-TW" altLang="en-US" dirty="0" smtClean="0"/>
              <a:t>。</a:t>
            </a: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2</a:t>
            </a:fld>
            <a:endParaRPr lang="zh-TW" altLang="en-US"/>
          </a:p>
        </p:txBody>
      </p:sp>
      <p:sp>
        <p:nvSpPr>
          <p:cNvPr id="4" name="標題 3"/>
          <p:cNvSpPr>
            <a:spLocks noGrp="1"/>
          </p:cNvSpPr>
          <p:nvPr>
            <p:ph type="title"/>
          </p:nvPr>
        </p:nvSpPr>
        <p:spPr/>
        <p:txBody>
          <a:bodyPr/>
          <a:lstStyle/>
          <a:p>
            <a:endParaRPr lang="zh-TW" altLang="en-US"/>
          </a:p>
        </p:txBody>
      </p:sp>
      <p:pic>
        <p:nvPicPr>
          <p:cNvPr id="57346" name="Picture 2" descr="卡路里與束身衣：節食、瘦身、飲食，及人類兩千年來與肥胖奮鬥的歷史">
            <a:hlinkClick r:id="rId2" tooltip="卡路里與束身衣：節食、瘦身、飲食，及人類兩千年來與肥胖奮鬥的歷史"/>
          </p:cNvPr>
          <p:cNvPicPr>
            <a:picLocks noChangeAspect="1" noChangeArrowheads="1"/>
          </p:cNvPicPr>
          <p:nvPr/>
        </p:nvPicPr>
        <p:blipFill>
          <a:blip r:embed="rId3"/>
          <a:srcRect/>
          <a:stretch>
            <a:fillRect/>
          </a:stretch>
        </p:blipFill>
        <p:spPr bwMode="auto">
          <a:xfrm>
            <a:off x="714348" y="1785926"/>
            <a:ext cx="2928958" cy="41842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571868" y="1481328"/>
            <a:ext cx="5286412" cy="4525963"/>
          </a:xfrm>
        </p:spPr>
        <p:txBody>
          <a:bodyPr>
            <a:normAutofit/>
          </a:bodyPr>
          <a:lstStyle/>
          <a:p>
            <a:r>
              <a:rPr lang="zh-TW" altLang="en-US" sz="2400" dirty="0" smtClean="0"/>
              <a:t>作者：西蒙．波娃</a:t>
            </a:r>
          </a:p>
          <a:p>
            <a:r>
              <a:rPr lang="zh-TW" altLang="en-US" sz="2400" dirty="0" smtClean="0"/>
              <a:t>譯者：陶鐵桂  出版社：貓頭鷹 </a:t>
            </a:r>
          </a:p>
          <a:p>
            <a:r>
              <a:rPr lang="zh-TW" altLang="en-US" sz="2400" dirty="0" smtClean="0"/>
              <a:t>出版日：</a:t>
            </a:r>
            <a:r>
              <a:rPr lang="en-US" altLang="zh-TW" sz="2400" dirty="0" smtClean="0"/>
              <a:t>1999/10/30</a:t>
            </a:r>
            <a:endParaRPr lang="zh-TW" altLang="en-US" sz="2400" dirty="0" smtClean="0"/>
          </a:p>
          <a:p>
            <a:r>
              <a:rPr lang="zh-TW" altLang="en-US" sz="2400" dirty="0" smtClean="0"/>
              <a:t>西蒙．波娃</a:t>
            </a:r>
            <a:r>
              <a:rPr lang="en-US" altLang="zh-TW" sz="2400" dirty="0" smtClean="0"/>
              <a:t>(1908-1986)</a:t>
            </a:r>
            <a:r>
              <a:rPr lang="zh-TW" altLang="en-US" sz="2400" dirty="0" smtClean="0"/>
              <a:t>：女性角色並非與生俱來，而是後天養成。</a:t>
            </a:r>
            <a:endParaRPr lang="en-US" altLang="zh-TW" sz="2400" dirty="0" smtClean="0"/>
          </a:p>
          <a:p>
            <a:r>
              <a:rPr lang="zh-TW" altLang="en-US" sz="2400" dirty="0" smtClean="0">
                <a:latin typeface="+mj-ea"/>
              </a:rPr>
              <a:t>露易絲</a:t>
            </a:r>
            <a:r>
              <a:rPr lang="zh-TW" altLang="en-US" sz="2400" dirty="0" smtClean="0"/>
              <a:t>：</a:t>
            </a:r>
            <a:r>
              <a:rPr lang="en-US" altLang="zh-TW" sz="2400" dirty="0" smtClean="0">
                <a:solidFill>
                  <a:srgbClr val="FF0000"/>
                </a:solidFill>
              </a:rPr>
              <a:t>[</a:t>
            </a:r>
            <a:r>
              <a:rPr lang="zh-TW" altLang="en-US" sz="2400" dirty="0" smtClean="0">
                <a:solidFill>
                  <a:srgbClr val="FF0000"/>
                </a:solidFill>
              </a:rPr>
              <a:t>寫作目的</a:t>
            </a:r>
            <a:r>
              <a:rPr lang="en-US" altLang="zh-TW" sz="2400" dirty="0" smtClean="0">
                <a:solidFill>
                  <a:srgbClr val="FF0000"/>
                </a:solidFill>
              </a:rPr>
              <a:t>]</a:t>
            </a:r>
            <a:r>
              <a:rPr lang="zh-TW" altLang="en-US" sz="2400" dirty="0" smtClean="0"/>
              <a:t>身體是女性主義理論的出發點，所有的不平等、偏見、是非也都寫在身體上，我們無法逃離自己的身體，亦無法逃離外界對這副身體的看法。</a:t>
            </a:r>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3</a:t>
            </a:fld>
            <a:endParaRPr lang="zh-TW" altLang="en-US"/>
          </a:p>
        </p:txBody>
      </p:sp>
      <p:sp>
        <p:nvSpPr>
          <p:cNvPr id="4" name="標題 3"/>
          <p:cNvSpPr>
            <a:spLocks noGrp="1"/>
          </p:cNvSpPr>
          <p:nvPr>
            <p:ph type="title"/>
          </p:nvPr>
        </p:nvSpPr>
        <p:spPr/>
        <p:txBody>
          <a:bodyPr/>
          <a:lstStyle/>
          <a:p>
            <a:endParaRPr lang="zh-TW" altLang="en-US"/>
          </a:p>
        </p:txBody>
      </p:sp>
      <p:pic>
        <p:nvPicPr>
          <p:cNvPr id="61442" name="Picture 2" descr="第二性">
            <a:hlinkClick r:id="rId2" tooltip="第二性"/>
          </p:cNvPr>
          <p:cNvPicPr>
            <a:picLocks noChangeAspect="1" noChangeArrowheads="1"/>
          </p:cNvPicPr>
          <p:nvPr/>
        </p:nvPicPr>
        <p:blipFill>
          <a:blip r:embed="rId3"/>
          <a:srcRect/>
          <a:stretch>
            <a:fillRect/>
          </a:stretch>
        </p:blipFill>
        <p:spPr bwMode="auto">
          <a:xfrm>
            <a:off x="928662" y="1428736"/>
            <a:ext cx="2436036" cy="3480051"/>
          </a:xfrm>
          <a:prstGeom prst="rect">
            <a:avLst/>
          </a:prstGeom>
          <a:noFill/>
        </p:spPr>
      </p:pic>
      <p:pic>
        <p:nvPicPr>
          <p:cNvPr id="61444" name="Picture 4" descr="https://sp.yimg.com/xj/th?id=OIP.Mc29d2633bed3ba2b1f79be0d2ee92898o2&amp;pid=15.1&amp;P=0&amp;w=233&amp;h=168"/>
          <p:cNvPicPr>
            <a:picLocks noChangeAspect="1" noChangeArrowheads="1"/>
          </p:cNvPicPr>
          <p:nvPr/>
        </p:nvPicPr>
        <p:blipFill>
          <a:blip r:embed="rId4"/>
          <a:srcRect/>
          <a:stretch>
            <a:fillRect/>
          </a:stretch>
        </p:blipFill>
        <p:spPr bwMode="auto">
          <a:xfrm>
            <a:off x="500034" y="4429132"/>
            <a:ext cx="2219325" cy="1590675"/>
          </a:xfrm>
          <a:prstGeom prst="rect">
            <a:avLst/>
          </a:prstGeom>
          <a:noFill/>
        </p:spPr>
      </p:pic>
      <p:pic>
        <p:nvPicPr>
          <p:cNvPr id="61450" name="Picture 10" descr="第二性">
            <a:hlinkClick r:id="rId5" tooltip="第二性"/>
          </p:cNvPr>
          <p:cNvPicPr>
            <a:picLocks noChangeAspect="1" noChangeArrowheads="1"/>
          </p:cNvPicPr>
          <p:nvPr/>
        </p:nvPicPr>
        <p:blipFill>
          <a:blip r:embed="rId6"/>
          <a:srcRect/>
          <a:stretch>
            <a:fillRect/>
          </a:stretch>
        </p:blipFill>
        <p:spPr bwMode="auto">
          <a:xfrm>
            <a:off x="2643174" y="4429132"/>
            <a:ext cx="1133475" cy="16192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85000" lnSpcReduction="20000"/>
          </a:bodyPr>
          <a:lstStyle/>
          <a:p>
            <a:r>
              <a:rPr lang="zh-TW" altLang="en-US" dirty="0" smtClean="0"/>
              <a:t>本書一共分為兩卷，第一卷主要以宏觀面來討論婦女的處境，權力以及地位的變化，以女性群體的角度看待婦女的問題。作者先討論生物學，精神分析學，以及歷史為物論對女人的看法，從而解釋所謂「真正的女性」這個概念是如何形成的。文中揭露了許多鮮為人知的歷史事實，並說明西方文學度女人的態度。</a:t>
            </a:r>
            <a:endParaRPr lang="en-US" altLang="zh-TW" dirty="0" smtClean="0"/>
          </a:p>
          <a:p>
            <a:r>
              <a:rPr lang="zh-TW" altLang="en-US" dirty="0" smtClean="0"/>
              <a:t>在第二卷中，主要從微觀面研究描述了各年齡階段，各種類型女性的生理，心理，以及處境的變化。作者沿著從童年到老年的發展軌跡，以各類婦女（女同性戀者、妓女、戀愛中的女人、情婦、修女、獨立的人、職業婦女等）為對象，大膽的探討了女性的個體發展歷史。</a:t>
            </a:r>
            <a:endParaRPr lang="en-US" altLang="zh-TW" dirty="0" smtClean="0"/>
          </a:p>
          <a:p>
            <a:r>
              <a:rPr lang="zh-TW" altLang="en-US" dirty="0" smtClean="0"/>
              <a:t>「</a:t>
            </a:r>
            <a:r>
              <a:rPr lang="zh-TW" altLang="en-US" b="1" dirty="0" smtClean="0">
                <a:solidFill>
                  <a:srgbClr val="FF0000"/>
                </a:solidFill>
              </a:rPr>
              <a:t>女人是形成的，不是生成的</a:t>
            </a:r>
            <a:r>
              <a:rPr lang="zh-TW" altLang="en-US" dirty="0" smtClean="0"/>
              <a:t>。」這是波娃在本書中的名言，它讓女人知道，女人是有選擇的，然而，選擇的可能性是必須建立在深刻的自覺，足夠的勇氣，以及自信與努力之上的。</a:t>
            </a:r>
            <a:br>
              <a:rPr lang="zh-TW" altLang="en-US" dirty="0" smtClean="0"/>
            </a:b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4</a:t>
            </a:fld>
            <a:endParaRPr lang="zh-TW" altLang="en-US"/>
          </a:p>
        </p:txBody>
      </p:sp>
      <p:sp>
        <p:nvSpPr>
          <p:cNvPr id="4" name="標題 3"/>
          <p:cNvSpPr>
            <a:spLocks noGrp="1"/>
          </p:cNvSpPr>
          <p:nvPr>
            <p:ph type="title"/>
          </p:nvPr>
        </p:nvSpPr>
        <p:spPr/>
        <p:txBody>
          <a:bodyPr/>
          <a:lstStyle/>
          <a:p>
            <a:endParaRPr lang="zh-TW" altLang="en-US"/>
          </a:p>
        </p:txBody>
      </p:sp>
      <p:sp>
        <p:nvSpPr>
          <p:cNvPr id="5" name="矩形 4"/>
          <p:cNvSpPr/>
          <p:nvPr/>
        </p:nvSpPr>
        <p:spPr>
          <a:xfrm>
            <a:off x="1714480" y="5643578"/>
            <a:ext cx="6715172" cy="461665"/>
          </a:xfrm>
          <a:prstGeom prst="rect">
            <a:avLst/>
          </a:prstGeom>
        </p:spPr>
        <p:txBody>
          <a:bodyPr wrap="square">
            <a:spAutoFit/>
          </a:bodyPr>
          <a:lstStyle/>
          <a:p>
            <a:r>
              <a:rPr lang="zh-TW" altLang="en-US" sz="1200" dirty="0" smtClean="0"/>
              <a:t>顧燕翎</a:t>
            </a:r>
            <a:r>
              <a:rPr lang="en-US" altLang="zh-TW" sz="1200" dirty="0" smtClean="0"/>
              <a:t>(</a:t>
            </a:r>
            <a:r>
              <a:rPr lang="zh-TW" altLang="en-US" sz="1200" dirty="0" smtClean="0"/>
              <a:t>交通大學教授</a:t>
            </a:r>
            <a:r>
              <a:rPr lang="en-US" altLang="zh-TW" sz="1200" dirty="0" smtClean="0"/>
              <a:t>)</a:t>
            </a:r>
            <a:r>
              <a:rPr lang="zh-TW" altLang="en-US" sz="1200" dirty="0" smtClean="0"/>
              <a:t>，摘自</a:t>
            </a:r>
            <a:r>
              <a:rPr lang="en-US" altLang="zh-TW" sz="1200" dirty="0" smtClean="0">
                <a:solidFill>
                  <a:srgbClr val="FF0000"/>
                </a:solidFill>
              </a:rPr>
              <a:t>http://www.kingstone.com.tw/book/book_page.asp?kmcode=2015440212447</a:t>
            </a:r>
            <a:endParaRPr lang="zh-TW" altLang="en-US" sz="12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zh-TW" altLang="en-US" dirty="0" smtClean="0"/>
              <a:t>我們以為</a:t>
            </a:r>
            <a:r>
              <a:rPr lang="zh-TW" altLang="en-US" dirty="0" smtClean="0"/>
              <a:t>再</a:t>
            </a:r>
            <a:r>
              <a:rPr lang="zh-TW" altLang="en-US" dirty="0" smtClean="0">
                <a:solidFill>
                  <a:srgbClr val="FF0000"/>
                </a:solidFill>
              </a:rPr>
              <a:t>「自然」</a:t>
            </a:r>
            <a:r>
              <a:rPr lang="zh-TW" altLang="en-US" dirty="0" smtClean="0"/>
              <a:t>不過</a:t>
            </a:r>
            <a:r>
              <a:rPr lang="zh-TW" altLang="en-US" dirty="0" smtClean="0"/>
              <a:t>的概念</a:t>
            </a:r>
            <a:r>
              <a:rPr lang="zh-TW" altLang="en-US" sz="2800" dirty="0" smtClean="0"/>
              <a:t>，其實也是由社會塑造而成的</a:t>
            </a:r>
            <a:r>
              <a:rPr lang="en-US" altLang="zh-TW" sz="2800" dirty="0" smtClean="0"/>
              <a:t>…</a:t>
            </a:r>
            <a:r>
              <a:rPr lang="zh-TW" altLang="en-US" sz="2800" dirty="0" smtClean="0"/>
              <a:t>努力根除偏見，並將所有人從身體的桎梏中解放處來。</a:t>
            </a:r>
            <a:endParaRPr lang="en-US" altLang="zh-TW" sz="2800" dirty="0" smtClean="0"/>
          </a:p>
          <a:p>
            <a:r>
              <a:rPr lang="zh-TW" altLang="en-US" sz="2800" dirty="0" smtClean="0"/>
              <a:t>章節：成為紙片人的代價、節食的起源、奢華與慵懶、危言聳聽萬萬不可、給胖子的忠告、減肥熱與餵食、用眼不用嘴、半顆葡萄柚與兩棵橄欖、骨感美人與緊身毛衣、當今的減重產業。</a:t>
            </a:r>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5</a:t>
            </a:fld>
            <a:endParaRPr lang="zh-TW" altLang="en-US"/>
          </a:p>
        </p:txBody>
      </p:sp>
      <p:sp>
        <p:nvSpPr>
          <p:cNvPr id="4" name="標題 3"/>
          <p:cNvSpPr>
            <a:spLocks noGrp="1"/>
          </p:cNvSpPr>
          <p:nvPr>
            <p:ph type="title"/>
          </p:nvPr>
        </p:nvSpPr>
        <p:spPr/>
        <p:txBody>
          <a:bodyPr/>
          <a:lstStyle/>
          <a:p>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這不是一本瘦身書、也不是減重指南。當減肥執念已成為一種</a:t>
            </a:r>
            <a:r>
              <a:rPr lang="zh-TW" altLang="en-US" dirty="0" smtClean="0">
                <a:solidFill>
                  <a:srgbClr val="FF0000"/>
                </a:solidFill>
              </a:rPr>
              <a:t>全民精神官能症</a:t>
            </a:r>
            <a:r>
              <a:rPr lang="zh-TW" altLang="en-US" dirty="0" smtClean="0"/>
              <a:t>時，社會上對肥胖產生</a:t>
            </a:r>
            <a:r>
              <a:rPr lang="zh-TW" altLang="en-US" dirty="0" smtClean="0">
                <a:solidFill>
                  <a:srgbClr val="FF0000"/>
                </a:solidFill>
              </a:rPr>
              <a:t>集體反感</a:t>
            </a:r>
            <a:r>
              <a:rPr lang="zh-TW" altLang="en-US" dirty="0" smtClean="0"/>
              <a:t>，龐大的瘦身產業也隨之附和。我們必須挺身而出，探索漫長穢暗的</a:t>
            </a:r>
            <a:r>
              <a:rPr lang="zh-TW" altLang="en-US" dirty="0" smtClean="0">
                <a:solidFill>
                  <a:srgbClr val="FF0000"/>
                </a:solidFill>
              </a:rPr>
              <a:t>體型與飲食史</a:t>
            </a:r>
            <a:r>
              <a:rPr lang="zh-TW" altLang="en-US" dirty="0" smtClean="0"/>
              <a:t>，並將其公諸於世，挑戰西方當今</a:t>
            </a:r>
            <a:r>
              <a:rPr lang="zh-TW" altLang="en-US" dirty="0" smtClean="0">
                <a:solidFill>
                  <a:srgbClr val="FF0000"/>
                </a:solidFill>
              </a:rPr>
              <a:t>空泛的美麗標準</a:t>
            </a:r>
            <a:r>
              <a:rPr lang="zh-TW" altLang="en-US" dirty="0" smtClean="0"/>
              <a:t>，藉此徹底擺脫身材的桎梏，進而追求身心健康的飲食方式。</a:t>
            </a:r>
            <a:endParaRPr lang="en-US" altLang="zh-TW" dirty="0" smtClean="0"/>
          </a:p>
          <a:p>
            <a:r>
              <a:rPr lang="en-US" altLang="zh-TW" dirty="0" err="1" smtClean="0"/>
              <a:t>Minber</a:t>
            </a:r>
            <a:r>
              <a:rPr lang="zh-TW" altLang="en-US" dirty="0" smtClean="0"/>
              <a:t>：作者考掘人類兩千年以來的對於身體的長久以來的思維</a:t>
            </a:r>
            <a:r>
              <a:rPr lang="en-US" altLang="zh-TW" dirty="0" smtClean="0"/>
              <a:t>--</a:t>
            </a:r>
            <a:r>
              <a:rPr lang="zh-TW" altLang="en-US" dirty="0" smtClean="0"/>
              <a:t>減肥、節食、健康、美醜</a:t>
            </a:r>
            <a:r>
              <a:rPr lang="en-US" altLang="zh-TW" dirty="0" smtClean="0"/>
              <a:t>…</a:t>
            </a:r>
            <a:r>
              <a:rPr lang="zh-TW" altLang="en-US" dirty="0" smtClean="0"/>
              <a:t>等等，從這些歷史、文本、社會思維和背景後面，</a:t>
            </a:r>
            <a:r>
              <a:rPr lang="zh-TW" altLang="en-US" b="1" dirty="0" smtClean="0">
                <a:solidFill>
                  <a:srgbClr val="FF0000"/>
                </a:solidFill>
              </a:rPr>
              <a:t>讀者看到什麼？</a:t>
            </a:r>
            <a:endParaRPr lang="en-US" altLang="zh-TW" b="1" dirty="0" smtClean="0">
              <a:solidFill>
                <a:srgbClr val="FF0000"/>
              </a:solidFill>
            </a:endParaRPr>
          </a:p>
          <a:p>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6</a:t>
            </a:fld>
            <a:endParaRPr lang="zh-TW" altLang="en-US"/>
          </a:p>
        </p:txBody>
      </p:sp>
      <p:sp>
        <p:nvSpPr>
          <p:cNvPr id="4" name="標題 3"/>
          <p:cNvSpPr>
            <a:spLocks noGrp="1"/>
          </p:cNvSpPr>
          <p:nvPr>
            <p:ph type="title"/>
          </p:nvPr>
        </p:nvSpPr>
        <p:spPr/>
        <p:txBody>
          <a:bodyPr/>
          <a:lstStyle/>
          <a:p>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000496" y="1285860"/>
            <a:ext cx="4686304" cy="4525963"/>
          </a:xfrm>
        </p:spPr>
        <p:txBody>
          <a:bodyPr>
            <a:noAutofit/>
          </a:bodyPr>
          <a:lstStyle/>
          <a:p>
            <a:r>
              <a:rPr lang="en-US" altLang="zh-TW" sz="2400" dirty="0" err="1" smtClean="0"/>
              <a:t>Hohle</a:t>
            </a:r>
            <a:r>
              <a:rPr lang="en-US" altLang="zh-TW" sz="2400" dirty="0" smtClean="0"/>
              <a:t> </a:t>
            </a:r>
            <a:r>
              <a:rPr lang="en-US" altLang="zh-TW" sz="2400" dirty="0" err="1" smtClean="0"/>
              <a:t>Fels</a:t>
            </a:r>
            <a:r>
              <a:rPr lang="en-US" altLang="zh-TW" sz="2400" dirty="0" smtClean="0"/>
              <a:t> Venus(</a:t>
            </a:r>
            <a:r>
              <a:rPr lang="zh-TW" altLang="en-US" sz="2400" dirty="0" smtClean="0"/>
              <a:t>赫勒菲斯的維納斯</a:t>
            </a:r>
            <a:r>
              <a:rPr lang="en-US" altLang="zh-TW" sz="2400" dirty="0" smtClean="0"/>
              <a:t>)</a:t>
            </a:r>
            <a:r>
              <a:rPr lang="zh-TW" altLang="en-US" sz="2400" dirty="0" smtClean="0"/>
              <a:t> ， </a:t>
            </a:r>
            <a:r>
              <a:rPr lang="en-US" altLang="zh-TW" sz="2400" dirty="0" smtClean="0"/>
              <a:t>2008</a:t>
            </a:r>
            <a:r>
              <a:rPr lang="zh-TW" altLang="en-US" sz="2400" dirty="0" smtClean="0"/>
              <a:t>年出土於德國</a:t>
            </a:r>
            <a:r>
              <a:rPr lang="zh-TW" altLang="en-US" sz="2400" dirty="0" smtClean="0"/>
              <a:t>。長</a:t>
            </a:r>
            <a:r>
              <a:rPr lang="zh-TW" altLang="en-US" sz="2400" dirty="0" smtClean="0"/>
              <a:t>毛</a:t>
            </a:r>
            <a:r>
              <a:rPr lang="zh-TW" altLang="en-US" sz="2400" dirty="0" smtClean="0"/>
              <a:t>象象牙</a:t>
            </a:r>
            <a:r>
              <a:rPr lang="zh-TW" altLang="en-US" sz="2400" dirty="0" smtClean="0"/>
              <a:t>製成，約</a:t>
            </a:r>
            <a:r>
              <a:rPr lang="en-US" altLang="zh-TW" sz="2400" dirty="0" smtClean="0"/>
              <a:t>3.5</a:t>
            </a:r>
            <a:r>
              <a:rPr lang="zh-TW" altLang="en-US" sz="2400" dirty="0" smtClean="0"/>
              <a:t>萬年歷史</a:t>
            </a:r>
            <a:r>
              <a:rPr lang="zh-TW" altLang="en-US" sz="2400" dirty="0" smtClean="0"/>
              <a:t>。高度僅</a:t>
            </a:r>
            <a:r>
              <a:rPr lang="en-US" altLang="zh-TW" sz="2400" dirty="0" smtClean="0"/>
              <a:t>6</a:t>
            </a:r>
            <a:r>
              <a:rPr lang="zh-TW" altLang="en-US" sz="2400" dirty="0" smtClean="0"/>
              <a:t>公分，有寬廣的肩膀外，還有一對不符合比例的巨大胸圍以及肥碩的大腿，私密處也刻的十分清楚。考古學家表示可看出當時的人們已對「性」充滿幻想。</a:t>
            </a:r>
            <a:endParaRPr lang="zh-TW" altLang="en-US" sz="2400"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7</a:t>
            </a:fld>
            <a:endParaRPr lang="zh-TW" altLang="en-US"/>
          </a:p>
        </p:txBody>
      </p:sp>
      <p:sp>
        <p:nvSpPr>
          <p:cNvPr id="4" name="標題 3"/>
          <p:cNvSpPr>
            <a:spLocks noGrp="1"/>
          </p:cNvSpPr>
          <p:nvPr>
            <p:ph type="title"/>
          </p:nvPr>
        </p:nvSpPr>
        <p:spPr/>
        <p:txBody>
          <a:bodyPr/>
          <a:lstStyle/>
          <a:p>
            <a:r>
              <a:rPr lang="en-US" altLang="zh-TW" sz="4400" dirty="0" err="1" smtClean="0"/>
              <a:t>Hohle</a:t>
            </a:r>
            <a:r>
              <a:rPr lang="en-US" altLang="zh-TW" sz="4400" dirty="0" smtClean="0"/>
              <a:t> </a:t>
            </a:r>
            <a:r>
              <a:rPr lang="en-US" altLang="zh-TW" sz="4400" dirty="0" err="1" smtClean="0"/>
              <a:t>Fels</a:t>
            </a:r>
            <a:r>
              <a:rPr lang="en-US" altLang="zh-TW" sz="4400" dirty="0" smtClean="0"/>
              <a:t> Venus</a:t>
            </a:r>
            <a:endParaRPr lang="zh-TW" altLang="en-US" dirty="0"/>
          </a:p>
        </p:txBody>
      </p:sp>
      <p:pic>
        <p:nvPicPr>
          <p:cNvPr id="64514" name="Picture 2" descr="https://sp.yimg.com/xj/th?id=OIP.M6c6870a4501d284634f5507c7f128847o0&amp;pid=15.1&amp;P=0&amp;w=300&amp;h=300"/>
          <p:cNvPicPr>
            <a:picLocks noChangeAspect="1" noChangeArrowheads="1"/>
          </p:cNvPicPr>
          <p:nvPr/>
        </p:nvPicPr>
        <p:blipFill>
          <a:blip r:embed="rId2"/>
          <a:srcRect/>
          <a:stretch>
            <a:fillRect/>
          </a:stretch>
        </p:blipFill>
        <p:spPr bwMode="auto">
          <a:xfrm>
            <a:off x="428596" y="1571612"/>
            <a:ext cx="1905000" cy="2857500"/>
          </a:xfrm>
          <a:prstGeom prst="rect">
            <a:avLst/>
          </a:prstGeom>
          <a:noFill/>
        </p:spPr>
      </p:pic>
      <p:pic>
        <p:nvPicPr>
          <p:cNvPr id="64518" name="Picture 6" descr="https://sp.yimg.com/xj/th?id=OIP.Mfc5f9ffe1d2d9048f404d240ed776366o0&amp;pid=15.1&amp;P=0&amp;w=359&amp;h=164"/>
          <p:cNvPicPr>
            <a:picLocks noChangeAspect="1" noChangeArrowheads="1"/>
          </p:cNvPicPr>
          <p:nvPr/>
        </p:nvPicPr>
        <p:blipFill>
          <a:blip r:embed="rId3"/>
          <a:srcRect/>
          <a:stretch>
            <a:fillRect/>
          </a:stretch>
        </p:blipFill>
        <p:spPr bwMode="auto">
          <a:xfrm>
            <a:off x="4643438" y="4714884"/>
            <a:ext cx="3429024" cy="1554492"/>
          </a:xfrm>
          <a:prstGeom prst="rect">
            <a:avLst/>
          </a:prstGeom>
          <a:noFill/>
        </p:spPr>
      </p:pic>
      <p:pic>
        <p:nvPicPr>
          <p:cNvPr id="64520" name="Picture 8" descr="https://sp.yimg.com/xj/th?id=OIP.M079408fb7523c34a99343e431f0b00e5o0&amp;pid=15.1&amp;P=0&amp;w=300&amp;h=300"/>
          <p:cNvPicPr>
            <a:picLocks noChangeAspect="1" noChangeArrowheads="1"/>
          </p:cNvPicPr>
          <p:nvPr/>
        </p:nvPicPr>
        <p:blipFill>
          <a:blip r:embed="rId4"/>
          <a:srcRect/>
          <a:stretch>
            <a:fillRect/>
          </a:stretch>
        </p:blipFill>
        <p:spPr bwMode="auto">
          <a:xfrm>
            <a:off x="2357422" y="1571612"/>
            <a:ext cx="1895475" cy="2857500"/>
          </a:xfrm>
          <a:prstGeom prst="rect">
            <a:avLst/>
          </a:prstGeom>
          <a:noFill/>
        </p:spPr>
      </p:pic>
      <p:pic>
        <p:nvPicPr>
          <p:cNvPr id="64522" name="Picture 10" descr="https://sp.yimg.com/xj/th?id=OIP.M277c5581a4af13b2ce9e3be745ac30c3o0&amp;pid=15.1&amp;P=0&amp;w=330&amp;h=135"/>
          <p:cNvPicPr>
            <a:picLocks noChangeAspect="1" noChangeArrowheads="1"/>
          </p:cNvPicPr>
          <p:nvPr/>
        </p:nvPicPr>
        <p:blipFill>
          <a:blip r:embed="rId5"/>
          <a:srcRect/>
          <a:stretch>
            <a:fillRect/>
          </a:stretch>
        </p:blipFill>
        <p:spPr bwMode="auto">
          <a:xfrm>
            <a:off x="428595" y="4572008"/>
            <a:ext cx="3864679" cy="157163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43438" y="1481328"/>
            <a:ext cx="4043362" cy="4525963"/>
          </a:xfrm>
        </p:spPr>
        <p:txBody>
          <a:bodyPr/>
          <a:lstStyle/>
          <a:p>
            <a:r>
              <a:rPr lang="en-US" altLang="zh-TW" dirty="0" smtClean="0"/>
              <a:t>Venus of </a:t>
            </a:r>
            <a:r>
              <a:rPr lang="en-US" altLang="zh-TW" dirty="0" err="1" smtClean="0"/>
              <a:t>Berekhat</a:t>
            </a:r>
            <a:r>
              <a:rPr lang="en-US" altLang="zh-TW" dirty="0" smtClean="0"/>
              <a:t> Ram(</a:t>
            </a:r>
            <a:r>
              <a:rPr lang="zh-TW" altLang="en-US" dirty="0" smtClean="0"/>
              <a:t>貝列卡特藍</a:t>
            </a:r>
            <a:r>
              <a:rPr lang="en-US" altLang="zh-TW" dirty="0" smtClean="0"/>
              <a:t>)</a:t>
            </a:r>
            <a:r>
              <a:rPr lang="zh-TW" altLang="en-US" dirty="0" smtClean="0"/>
              <a:t>敘利亞戈蘭高地，約</a:t>
            </a:r>
            <a:r>
              <a:rPr lang="en-US" altLang="zh-TW" dirty="0" smtClean="0"/>
              <a:t>23</a:t>
            </a:r>
            <a:r>
              <a:rPr lang="zh-TW" altLang="en-US" dirty="0" smtClean="0"/>
              <a:t>萬到</a:t>
            </a:r>
            <a:r>
              <a:rPr lang="en-US" altLang="zh-TW" dirty="0" smtClean="0"/>
              <a:t>50</a:t>
            </a:r>
            <a:r>
              <a:rPr lang="zh-TW" altLang="en-US" dirty="0" smtClean="0"/>
              <a:t>萬年。</a:t>
            </a: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8</a:t>
            </a:fld>
            <a:endParaRPr lang="zh-TW" altLang="en-US"/>
          </a:p>
        </p:txBody>
      </p:sp>
      <p:sp>
        <p:nvSpPr>
          <p:cNvPr id="4" name="標題 3"/>
          <p:cNvSpPr>
            <a:spLocks noGrp="1"/>
          </p:cNvSpPr>
          <p:nvPr>
            <p:ph type="title"/>
          </p:nvPr>
        </p:nvSpPr>
        <p:spPr/>
        <p:txBody>
          <a:bodyPr/>
          <a:lstStyle/>
          <a:p>
            <a:r>
              <a:rPr lang="en-US" altLang="zh-TW" dirty="0" smtClean="0"/>
              <a:t>Venus of </a:t>
            </a:r>
            <a:r>
              <a:rPr lang="en-US" altLang="zh-TW" dirty="0" err="1" smtClean="0"/>
              <a:t>Berekhat</a:t>
            </a:r>
            <a:r>
              <a:rPr lang="en-US" altLang="zh-TW" dirty="0" smtClean="0"/>
              <a:t> Ram</a:t>
            </a:r>
            <a:endParaRPr lang="zh-TW" altLang="en-US" dirty="0"/>
          </a:p>
        </p:txBody>
      </p:sp>
      <p:pic>
        <p:nvPicPr>
          <p:cNvPr id="66564" name="Picture 4" descr="https://sp.yimg.com/xj/th?id=OIP.M3b7969fdcc7dce28c6924c4268474c04o0&amp;pid=15.1&amp;P=0&amp;w=300&amp;h=300"/>
          <p:cNvPicPr>
            <a:picLocks noChangeAspect="1" noChangeArrowheads="1"/>
          </p:cNvPicPr>
          <p:nvPr/>
        </p:nvPicPr>
        <p:blipFill>
          <a:blip r:embed="rId2"/>
          <a:srcRect/>
          <a:stretch>
            <a:fillRect/>
          </a:stretch>
        </p:blipFill>
        <p:spPr bwMode="auto">
          <a:xfrm>
            <a:off x="6429388" y="3214706"/>
            <a:ext cx="1962150" cy="2857500"/>
          </a:xfrm>
          <a:prstGeom prst="rect">
            <a:avLst/>
          </a:prstGeom>
          <a:noFill/>
        </p:spPr>
      </p:pic>
      <p:pic>
        <p:nvPicPr>
          <p:cNvPr id="66566" name="Picture 6" descr="https://sp.yimg.com/xj/th?id=OIP.Me77533a5b40b2fcd4e9a46f20315913co0&amp;pid=15.1&amp;P=0&amp;w=300&amp;h=300"/>
          <p:cNvPicPr>
            <a:picLocks noChangeAspect="1" noChangeArrowheads="1"/>
          </p:cNvPicPr>
          <p:nvPr/>
        </p:nvPicPr>
        <p:blipFill>
          <a:blip r:embed="rId3"/>
          <a:srcRect/>
          <a:stretch>
            <a:fillRect/>
          </a:stretch>
        </p:blipFill>
        <p:spPr bwMode="auto">
          <a:xfrm>
            <a:off x="500034" y="1643050"/>
            <a:ext cx="1743075" cy="2857500"/>
          </a:xfrm>
          <a:prstGeom prst="rect">
            <a:avLst/>
          </a:prstGeom>
          <a:noFill/>
        </p:spPr>
      </p:pic>
      <p:pic>
        <p:nvPicPr>
          <p:cNvPr id="66568" name="Picture 8" descr="https://sp.yimg.com/xj/th?id=OIP.Mc01b28068509d760a35c98f5e52eb808o0&amp;pid=15.1&amp;P=0&amp;w=300&amp;h=300"/>
          <p:cNvPicPr>
            <a:picLocks noChangeAspect="1" noChangeArrowheads="1"/>
          </p:cNvPicPr>
          <p:nvPr/>
        </p:nvPicPr>
        <p:blipFill>
          <a:blip r:embed="rId4"/>
          <a:srcRect/>
          <a:stretch>
            <a:fillRect/>
          </a:stretch>
        </p:blipFill>
        <p:spPr bwMode="auto">
          <a:xfrm>
            <a:off x="2714612" y="1643050"/>
            <a:ext cx="1571636" cy="2455681"/>
          </a:xfrm>
          <a:prstGeom prst="rect">
            <a:avLst/>
          </a:prstGeom>
          <a:noFill/>
        </p:spPr>
      </p:pic>
      <p:pic>
        <p:nvPicPr>
          <p:cNvPr id="66570" name="Picture 10" descr="https://sp.yimg.com/xj/th?id=OIP.M7b104ce5bd13ab74a37881116824fb34o0&amp;pid=15.1&amp;P=0&amp;w=306&amp;h=127"/>
          <p:cNvPicPr>
            <a:picLocks noChangeAspect="1" noChangeArrowheads="1"/>
          </p:cNvPicPr>
          <p:nvPr/>
        </p:nvPicPr>
        <p:blipFill>
          <a:blip r:embed="rId5"/>
          <a:srcRect/>
          <a:stretch>
            <a:fillRect/>
          </a:stretch>
        </p:blipFill>
        <p:spPr bwMode="auto">
          <a:xfrm>
            <a:off x="2285984" y="4429132"/>
            <a:ext cx="3802342" cy="15716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857752" y="1481329"/>
            <a:ext cx="3829048" cy="1447606"/>
          </a:xfrm>
        </p:spPr>
        <p:txBody>
          <a:bodyPr>
            <a:normAutofit fontScale="92500"/>
          </a:bodyPr>
          <a:lstStyle/>
          <a:p>
            <a:r>
              <a:rPr lang="zh-TW" altLang="en-US" sz="2600" dirty="0" smtClean="0"/>
              <a:t>維萊卡博內勒夫人</a:t>
            </a:r>
            <a:r>
              <a:rPr lang="en-US" altLang="zh-TW" sz="2600" dirty="0" smtClean="0"/>
              <a:t>(</a:t>
            </a:r>
            <a:r>
              <a:rPr lang="en-US" altLang="en-US" sz="2600" dirty="0" smtClean="0"/>
              <a:t>Lady of </a:t>
            </a:r>
            <a:r>
              <a:rPr lang="en-US" altLang="en-US" sz="2600" dirty="0" err="1" smtClean="0"/>
              <a:t>Villers-Carbonnel</a:t>
            </a:r>
            <a:r>
              <a:rPr lang="en-US" altLang="en-US" sz="2600" dirty="0" smtClean="0"/>
              <a:t>)</a:t>
            </a:r>
            <a:r>
              <a:rPr lang="zh-TW" altLang="en-US" sz="2600" dirty="0" smtClean="0"/>
              <a:t> ，法國</a:t>
            </a:r>
            <a:r>
              <a:rPr lang="zh-TW" altLang="en-US" sz="2600" dirty="0" smtClean="0"/>
              <a:t>，</a:t>
            </a:r>
            <a:r>
              <a:rPr lang="en-US" altLang="zh-TW" sz="2600" dirty="0" smtClean="0"/>
              <a:t>6000</a:t>
            </a:r>
            <a:r>
              <a:rPr lang="zh-TW" altLang="en-US" sz="2600" dirty="0" smtClean="0"/>
              <a:t>年。</a:t>
            </a:r>
            <a:endParaRPr lang="en-US" altLang="en-US" sz="2600" dirty="0" smtClean="0"/>
          </a:p>
          <a:p>
            <a:pPr>
              <a:buNone/>
            </a:pPr>
            <a:endParaRPr lang="zh-TW" altLang="en-US" dirty="0"/>
          </a:p>
        </p:txBody>
      </p:sp>
      <p:sp>
        <p:nvSpPr>
          <p:cNvPr id="3" name="投影片編號版面配置區 2"/>
          <p:cNvSpPr>
            <a:spLocks noGrp="1"/>
          </p:cNvSpPr>
          <p:nvPr>
            <p:ph type="sldNum" sz="quarter" idx="12"/>
          </p:nvPr>
        </p:nvSpPr>
        <p:spPr/>
        <p:txBody>
          <a:bodyPr/>
          <a:lstStyle/>
          <a:p>
            <a:fld id="{328EDCAF-3BF7-4B46-BA2B-E0EA179AB6CC}" type="slidenum">
              <a:rPr lang="zh-TW" altLang="en-US" smtClean="0"/>
              <a:pPr/>
              <a:t>9</a:t>
            </a:fld>
            <a:endParaRPr lang="zh-TW" altLang="en-US"/>
          </a:p>
        </p:txBody>
      </p:sp>
      <p:sp>
        <p:nvSpPr>
          <p:cNvPr id="4" name="標題 3"/>
          <p:cNvSpPr>
            <a:spLocks noGrp="1"/>
          </p:cNvSpPr>
          <p:nvPr>
            <p:ph type="title"/>
          </p:nvPr>
        </p:nvSpPr>
        <p:spPr/>
        <p:txBody>
          <a:bodyPr/>
          <a:lstStyle/>
          <a:p>
            <a:r>
              <a:rPr lang="en-US" altLang="en-US" sz="4400" dirty="0" smtClean="0"/>
              <a:t>Venus of </a:t>
            </a:r>
            <a:r>
              <a:rPr lang="en-US" altLang="en-US" sz="4400" dirty="0" err="1" smtClean="0"/>
              <a:t>Willendorf</a:t>
            </a:r>
            <a:endParaRPr lang="zh-TW" altLang="en-US" dirty="0"/>
          </a:p>
        </p:txBody>
      </p:sp>
      <p:pic>
        <p:nvPicPr>
          <p:cNvPr id="67586" name="Picture 2" descr="https://sp.yimg.com/xj/th?id=OIP.M66047828b156a458d6b2ad536cde3b7bo0&amp;pid=15.1&amp;P=0&amp;w=177&amp;h=166"/>
          <p:cNvPicPr>
            <a:picLocks noChangeAspect="1" noChangeArrowheads="1"/>
          </p:cNvPicPr>
          <p:nvPr/>
        </p:nvPicPr>
        <p:blipFill>
          <a:blip r:embed="rId2"/>
          <a:srcRect/>
          <a:stretch>
            <a:fillRect/>
          </a:stretch>
        </p:blipFill>
        <p:spPr bwMode="auto">
          <a:xfrm>
            <a:off x="3000364" y="1616411"/>
            <a:ext cx="1714512" cy="1598275"/>
          </a:xfrm>
          <a:prstGeom prst="rect">
            <a:avLst/>
          </a:prstGeom>
          <a:noFill/>
        </p:spPr>
      </p:pic>
      <p:sp>
        <p:nvSpPr>
          <p:cNvPr id="7" name="內容版面配置區 1"/>
          <p:cNvSpPr txBox="1">
            <a:spLocks/>
          </p:cNvSpPr>
          <p:nvPr/>
        </p:nvSpPr>
        <p:spPr>
          <a:xfrm>
            <a:off x="2786050" y="3571876"/>
            <a:ext cx="5286412" cy="2643206"/>
          </a:xfrm>
          <a:prstGeom prst="rect">
            <a:avLst/>
          </a:prstGeom>
        </p:spPr>
        <p:txBody>
          <a:bodyPr vert="horz">
            <a:normAutofit/>
          </a:bodyPr>
          <a:lstStyle/>
          <a:p>
            <a:r>
              <a:rPr lang="zh-TW" altLang="en-US" sz="2600" dirty="0" smtClean="0"/>
              <a:t>奧地利</a:t>
            </a:r>
            <a:r>
              <a:rPr lang="en-US" altLang="zh-TW" sz="2600" dirty="0" smtClean="0"/>
              <a:t>‧</a:t>
            </a:r>
            <a:r>
              <a:rPr lang="zh-TW" altLang="en-US" sz="2600" dirty="0" smtClean="0"/>
              <a:t>維倫多夫維納斯</a:t>
            </a:r>
            <a:r>
              <a:rPr lang="en-US" altLang="zh-TW" sz="2600" dirty="0" smtClean="0"/>
              <a:t>( </a:t>
            </a:r>
            <a:r>
              <a:rPr lang="en-US" altLang="en-US" sz="2600" dirty="0" smtClean="0"/>
              <a:t>Venus of </a:t>
            </a:r>
            <a:r>
              <a:rPr lang="en-US" altLang="en-US" sz="2600" dirty="0" err="1" smtClean="0"/>
              <a:t>Willendorf</a:t>
            </a:r>
            <a:r>
              <a:rPr lang="en-US" altLang="en-US" sz="2600" dirty="0" smtClean="0"/>
              <a:t> </a:t>
            </a:r>
            <a:r>
              <a:rPr lang="en-US" altLang="zh-TW" sz="2600" dirty="0" smtClean="0"/>
              <a:t>)</a:t>
            </a:r>
            <a:r>
              <a:rPr lang="zh-TW" altLang="en-US" sz="2600" dirty="0" smtClean="0"/>
              <a:t>一般估計該雕塑雕刻於西元前</a:t>
            </a:r>
            <a:r>
              <a:rPr lang="en-US" altLang="zh-TW" sz="2600" dirty="0" smtClean="0"/>
              <a:t>22,000</a:t>
            </a:r>
            <a:r>
              <a:rPr lang="zh-TW" altLang="en-US" sz="2600" dirty="0" smtClean="0"/>
              <a:t>至</a:t>
            </a:r>
            <a:r>
              <a:rPr lang="en-US" altLang="zh-TW" sz="2600" dirty="0" smtClean="0"/>
              <a:t>24,000</a:t>
            </a:r>
            <a:r>
              <a:rPr lang="zh-TW" altLang="en-US" sz="2600" dirty="0" smtClean="0"/>
              <a:t>年。約</a:t>
            </a:r>
            <a:r>
              <a:rPr lang="en-US" altLang="zh-TW" sz="2600" dirty="0" smtClean="0"/>
              <a:t>11</a:t>
            </a:r>
            <a:r>
              <a:rPr lang="zh-TW" altLang="en-US" sz="2600" dirty="0" smtClean="0"/>
              <a:t>公分，雕像的陰戶、乳房以及腫脹的下腹令人印象深刻，這些特徵都與旺盛的生育能力密切相關。</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zh-TW" altLang="en-US" sz="2700" b="0" i="0" u="none" strike="noStrike" kern="1200" cap="none" spc="0" normalizeH="0" baseline="0" noProof="0" dirty="0">
              <a:ln>
                <a:noFill/>
              </a:ln>
              <a:solidFill>
                <a:schemeClr val="tx1"/>
              </a:solidFill>
              <a:effectLst/>
              <a:uLnTx/>
              <a:uFillTx/>
              <a:latin typeface="+mn-lt"/>
              <a:ea typeface="+mn-ea"/>
              <a:cs typeface="+mn-cs"/>
            </a:endParaRPr>
          </a:p>
        </p:txBody>
      </p:sp>
      <p:pic>
        <p:nvPicPr>
          <p:cNvPr id="67588" name="Picture 4" descr="Venus von Willendorf 01.jpg">
            <a:hlinkClick r:id="rId3"/>
          </p:cNvPr>
          <p:cNvPicPr>
            <a:picLocks noChangeAspect="1" noChangeArrowheads="1"/>
          </p:cNvPicPr>
          <p:nvPr/>
        </p:nvPicPr>
        <p:blipFill>
          <a:blip r:embed="rId4"/>
          <a:srcRect/>
          <a:stretch>
            <a:fillRect/>
          </a:stretch>
        </p:blipFill>
        <p:spPr bwMode="auto">
          <a:xfrm>
            <a:off x="642910" y="2214554"/>
            <a:ext cx="1905000" cy="35814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951</TotalTime>
  <Words>2131</Words>
  <Application>Microsoft Office PowerPoint</Application>
  <PresentationFormat>如螢幕大小 (4:3)</PresentationFormat>
  <Paragraphs>83</Paragraphs>
  <Slides>19</Slides>
  <Notes>1</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匯合</vt:lpstr>
      <vt:lpstr>1041健行書房導讀  《卡路里與束身衣：節食、瘦身、飲食，及人類兩千年來與肥胖奮鬥的歷史》略談</vt:lpstr>
      <vt:lpstr>投影片 2</vt:lpstr>
      <vt:lpstr>投影片 3</vt:lpstr>
      <vt:lpstr>投影片 4</vt:lpstr>
      <vt:lpstr>投影片 5</vt:lpstr>
      <vt:lpstr>投影片 6</vt:lpstr>
      <vt:lpstr>Hohle Fels Venus</vt:lpstr>
      <vt:lpstr>Venus of Berekhat Ram</vt:lpstr>
      <vt:lpstr>Venus of Willendorf</vt:lpstr>
      <vt:lpstr>Venus de Milo</vt:lpstr>
      <vt:lpstr>投影片 11</vt:lpstr>
      <vt:lpstr>投影片 12</vt:lpstr>
      <vt:lpstr>投影片 13</vt:lpstr>
      <vt:lpstr>投影片 14</vt:lpstr>
      <vt:lpstr>投影片 15</vt:lpstr>
      <vt:lpstr>投影片 16</vt:lpstr>
      <vt:lpstr>投影片 17</vt:lpstr>
      <vt:lpstr>待續…</vt:lpstr>
      <vt:lpstr>感謝聆聽   敬請指教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教育部現代公民核心能力課程計畫 凝視與再現：移民社會與多元認同 課群</dc:title>
  <dc:creator>uch20135</dc:creator>
  <cp:lastModifiedBy>123</cp:lastModifiedBy>
  <cp:revision>300</cp:revision>
  <dcterms:created xsi:type="dcterms:W3CDTF">2014-05-31T09:27:23Z</dcterms:created>
  <dcterms:modified xsi:type="dcterms:W3CDTF">2015-11-25T07:10:24Z</dcterms:modified>
</cp:coreProperties>
</file>