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4" r:id="rId1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336" y="2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981200"/>
            <a:ext cx="7772400" cy="1876428"/>
          </a:xfrm>
        </p:spPr>
        <p:txBody>
          <a:bodyPr anchor="b">
            <a:sp3d contourW="8890">
              <a:contourClr>
                <a:schemeClr val="accent3">
                  <a:shade val="55000"/>
                </a:schemeClr>
              </a:contourClr>
            </a:sp3d>
          </a:bodyPr>
          <a:lstStyle>
            <a:lvl1pPr algn="ctr">
              <a:defRPr sz="4400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1750" dir="3600000" algn="tl" rotWithShape="0">
                    <a:srgbClr val="000000">
                      <a:alpha val="60000"/>
                    </a:srgbClr>
                  </a:out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57628"/>
            <a:ext cx="6400800" cy="175320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D19D0-A28C-46C6-9812-E166EF0AD27A}" type="datetimeFigureOut">
              <a:rPr lang="zh-TW" altLang="en-US" smtClean="0"/>
              <a:pPr/>
              <a:t>2016/6/20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00551-187F-4D53-A373-19309951223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D19D0-A28C-46C6-9812-E166EF0AD27A}" type="datetimeFigureOut">
              <a:rPr lang="zh-TW" altLang="en-US" smtClean="0"/>
              <a:pPr/>
              <a:t>2016/6/20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00551-187F-4D53-A373-19309951223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286644" y="274640"/>
            <a:ext cx="1400156" cy="5851525"/>
          </a:xfrm>
        </p:spPr>
        <p:txBody>
          <a:bodyPr vert="eaVert"/>
          <a:lstStyle>
            <a:lvl1pPr>
              <a:defRPr lang="zh-CN" altLang="en-US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1750" dir="3600000" algn="tl" rotWithShape="0">
                    <a:srgbClr val="000000">
                      <a:alpha val="60000"/>
                    </a:srgbClr>
                  </a:out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829444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D19D0-A28C-46C6-9812-E166EF0AD27A}" type="datetimeFigureOut">
              <a:rPr lang="zh-TW" altLang="en-US" smtClean="0"/>
              <a:pPr/>
              <a:t>2016/6/20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00551-187F-4D53-A373-19309951223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D19D0-A28C-46C6-9812-E166EF0AD27A}" type="datetimeFigureOut">
              <a:rPr lang="zh-TW" altLang="en-US" smtClean="0"/>
              <a:pPr/>
              <a:t>2016/6/20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00551-187F-4D53-A373-19309951223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3854150"/>
            <a:ext cx="7772400" cy="1860850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85800" y="2356428"/>
            <a:ext cx="7772400" cy="1501200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l">
              <a:buNone/>
              <a:defRPr sz="1800">
                <a:solidFill>
                  <a:schemeClr val="tx2"/>
                </a:solidFill>
              </a:defRPr>
            </a:lvl2pPr>
            <a:lvl3pPr marL="914400" indent="0" algn="l">
              <a:buNone/>
              <a:defRPr sz="1600">
                <a:solidFill>
                  <a:schemeClr val="tx2"/>
                </a:solidFill>
              </a:defRPr>
            </a:lvl3pPr>
            <a:lvl4pPr marL="1371600" indent="0" algn="l">
              <a:buNone/>
              <a:defRPr sz="1400">
                <a:solidFill>
                  <a:schemeClr val="tx2"/>
                </a:solidFill>
              </a:defRPr>
            </a:lvl4pPr>
            <a:lvl5pPr marL="1828800" indent="0" algn="l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D19D0-A28C-46C6-9812-E166EF0AD27A}" type="datetimeFigureOut">
              <a:rPr lang="zh-TW" altLang="en-US" smtClean="0"/>
              <a:pPr/>
              <a:t>2016/6/20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00551-187F-4D53-A373-19309951223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D19D0-A28C-46C6-9812-E166EF0AD27A}" type="datetimeFigureOut">
              <a:rPr lang="zh-TW" altLang="en-US" smtClean="0"/>
              <a:pPr/>
              <a:t>2016/6/20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00551-187F-4D53-A373-19309951223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D19D0-A28C-46C6-9812-E166EF0AD27A}" type="datetimeFigureOut">
              <a:rPr lang="zh-TW" altLang="en-US" smtClean="0"/>
              <a:pPr/>
              <a:t>2016/6/20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00551-187F-4D53-A373-193099512234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D19D0-A28C-46C6-9812-E166EF0AD27A}" type="datetimeFigureOut">
              <a:rPr lang="zh-TW" altLang="en-US" smtClean="0"/>
              <a:pPr/>
              <a:t>2016/6/20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00551-187F-4D53-A373-19309951223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D19D0-A28C-46C6-9812-E166EF0AD27A}" type="datetimeFigureOut">
              <a:rPr lang="zh-TW" altLang="en-US" smtClean="0"/>
              <a:pPr/>
              <a:t>2016/6/20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00551-187F-4D53-A373-19309951223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6258" y="381000"/>
            <a:ext cx="2667000" cy="1833554"/>
          </a:xfrm>
        </p:spPr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8890">
              <a:contourClr>
                <a:schemeClr val="accent3">
                  <a:shade val="55000"/>
                </a:schemeClr>
              </a:contourClr>
            </a:sp3d>
          </a:bodyPr>
          <a:lstStyle>
            <a:lvl1pPr algn="l">
              <a:defRPr sz="3200" b="1" kern="1200" cap="all" spc="50">
                <a:ln w="15875"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352800" y="380999"/>
            <a:ext cx="5410200" cy="574516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326258" y="2214554"/>
            <a:ext cx="2667000" cy="391218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D19D0-A28C-46C6-9812-E166EF0AD27A}" type="datetimeFigureOut">
              <a:rPr lang="zh-TW" altLang="en-US" smtClean="0"/>
              <a:pPr/>
              <a:t>2016/6/20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00551-187F-4D53-A373-19309951223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群組 7"/>
          <p:cNvGrpSpPr/>
          <p:nvPr/>
        </p:nvGrpSpPr>
        <p:grpSpPr>
          <a:xfrm>
            <a:off x="1580474" y="553734"/>
            <a:ext cx="7349244" cy="4741531"/>
            <a:chOff x="428596" y="553734"/>
            <a:chExt cx="7349244" cy="4741531"/>
          </a:xfrm>
        </p:grpSpPr>
        <p:sp>
          <p:nvSpPr>
            <p:cNvPr id="16" name="矩形 15"/>
            <p:cNvSpPr/>
            <p:nvPr/>
          </p:nvSpPr>
          <p:spPr>
            <a:xfrm rot="21480000">
              <a:off x="428596" y="580356"/>
              <a:ext cx="7340359" cy="4714909"/>
            </a:xfrm>
            <a:prstGeom prst="rect">
              <a:avLst/>
            </a:prstGeom>
            <a:ln w="1270" cap="flat" cmpd="sng" algn="ctr">
              <a:noFill/>
              <a:prstDash val="solid"/>
              <a:miter lim="800000"/>
            </a:ln>
            <a:effectLst>
              <a:outerShdw blurRad="54991" dist="17780" dir="5400000" algn="tl" rotWithShape="0">
                <a:srgbClr val="000000">
                  <a:alpha val="66000"/>
                </a:srgb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  <p:sp>
          <p:nvSpPr>
            <p:cNvPr id="17" name="矩形 16"/>
            <p:cNvSpPr/>
            <p:nvPr/>
          </p:nvSpPr>
          <p:spPr>
            <a:xfrm rot="21540000">
              <a:off x="437473" y="571479"/>
              <a:ext cx="7340359" cy="4714909"/>
            </a:xfrm>
            <a:prstGeom prst="rect">
              <a:avLst/>
            </a:prstGeom>
            <a:ln w="1270" cap="flat" cmpd="sng" algn="ctr">
              <a:noFill/>
              <a:prstDash val="solid"/>
              <a:miter lim="800000"/>
            </a:ln>
            <a:effectLst>
              <a:outerShdw blurRad="54991" dist="17780" dir="5400000" algn="tl" rotWithShape="0">
                <a:srgbClr val="000000">
                  <a:alpha val="66000"/>
                </a:srgb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  <p:sp>
          <p:nvSpPr>
            <p:cNvPr id="18" name="矩形 17"/>
            <p:cNvSpPr/>
            <p:nvPr/>
          </p:nvSpPr>
          <p:spPr>
            <a:xfrm>
              <a:off x="437481" y="553734"/>
              <a:ext cx="7340359" cy="4714909"/>
            </a:xfrm>
            <a:prstGeom prst="rect">
              <a:avLst/>
            </a:prstGeom>
            <a:ln w="1270" cap="flat" cmpd="sng" algn="ctr">
              <a:noFill/>
              <a:prstDash val="solid"/>
              <a:miter lim="800000"/>
            </a:ln>
            <a:effectLst>
              <a:outerShdw blurRad="54991" dist="17780" dir="5400000" algn="tl" rotWithShape="0">
                <a:srgbClr val="000000">
                  <a:alpha val="66000"/>
                </a:srgb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</p:grp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651912" y="612776"/>
            <a:ext cx="7215238" cy="4602175"/>
          </a:xfrm>
          <a:solidFill>
            <a:schemeClr val="bg2">
              <a:tint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zh-TW" altLang="en-US" smtClean="0"/>
              <a:t>按一下圖示以新增圖片</a:t>
            </a:r>
            <a:endParaRPr kumimoji="0" lang="en-US"/>
          </a:p>
        </p:txBody>
      </p:sp>
      <p:sp useBgFill="1"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595295"/>
            <a:ext cx="1357290" cy="5691227"/>
          </a:xfrm>
          <a:noFill/>
        </p:spPr>
        <p:txBody>
          <a:bodyPr vert="eaVert" anchor="ctr">
            <a:noAutofit/>
          </a:bodyPr>
          <a:lstStyle>
            <a:lvl1pPr algn="l">
              <a:defRPr lang="zh-CN" altLang="en-US" sz="3200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1750" dir="3600000" algn="tl" rotWithShape="0">
                    <a:srgbClr val="000000">
                      <a:alpha val="60000"/>
                    </a:srgbClr>
                  </a:outerShdw>
                </a:effectLst>
                <a:latin typeface="+mj-lt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14480" y="5481658"/>
            <a:ext cx="7215238" cy="804862"/>
          </a:xfrm>
        </p:spPr>
        <p:txBody>
          <a:bodyPr anchor="ctr"/>
          <a:lstStyle>
            <a:lvl1pPr marL="0" indent="0" algn="ctr">
              <a:buNone/>
              <a:defRPr sz="1400"/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000"/>
            </a:lvl3pPr>
            <a:lvl4pPr marL="1371600" indent="0" algn="ctr">
              <a:buNone/>
              <a:defRPr sz="900"/>
            </a:lvl4pPr>
            <a:lvl5pPr marL="1828800" indent="0" algn="ctr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D19D0-A28C-46C6-9812-E166EF0AD27A}" type="datetimeFigureOut">
              <a:rPr lang="zh-TW" altLang="en-US" smtClean="0"/>
              <a:pPr/>
              <a:t>2016/6/20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00551-187F-4D53-A373-19309951223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8890">
              <a:contourClr>
                <a:schemeClr val="accent3">
                  <a:shade val="55000"/>
                </a:schemeClr>
              </a:contourClr>
            </a:sp3d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2440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878" y="6483997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BD19D0-A28C-46C6-9812-E166EF0AD27A}" type="datetimeFigureOut">
              <a:rPr lang="zh-TW" altLang="en-US" smtClean="0"/>
              <a:pPr/>
              <a:t>2016/6/20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483997"/>
            <a:ext cx="2895600" cy="365125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992644" y="6483997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C00551-187F-4D53-A373-19309951223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000" b="1" kern="1200" cap="all" spc="50" dirty="0">
          <a:ln w="15875" cmpd="sng">
            <a:solidFill>
              <a:srgbClr val="FFFFFF"/>
            </a:solidFill>
            <a:prstDash val="solid"/>
          </a:ln>
          <a:solidFill>
            <a:srgbClr val="FFFFFF"/>
          </a:solidFill>
          <a:effectLst>
            <a:outerShdw blurRad="31750" dir="3600000" algn="tl" rotWithShape="0">
              <a:srgbClr val="000000">
                <a:alpha val="60000"/>
              </a:srgbClr>
            </a:outerShdw>
          </a:effectLst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tx2"/>
        </a:buClr>
        <a:buSzPct val="90000"/>
        <a:buFont typeface="Cambria"/>
        <a:buChar char="+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/>
        </a:buClr>
        <a:buSzPct val="100000"/>
        <a:buFont typeface="Cambria"/>
        <a:buChar char="–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tx2"/>
        </a:buClr>
        <a:buSzPct val="60000"/>
        <a:buFont typeface="Wingdings 2"/>
        <a:buChar char="Ï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tx2"/>
        </a:buClr>
        <a:buSzPct val="90000"/>
        <a:buFont typeface="Calibri"/>
        <a:buChar char="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tx2"/>
        </a:buClr>
        <a:buSzPct val="100000"/>
        <a:buFont typeface="Cambria"/>
        <a:buChar char="=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11560" y="692696"/>
            <a:ext cx="7772400" cy="884204"/>
          </a:xfrm>
        </p:spPr>
        <p:txBody>
          <a:bodyPr/>
          <a:lstStyle/>
          <a:p>
            <a:r>
              <a:rPr lang="zh-TW" altLang="en-US" dirty="0" smtClean="0"/>
              <a:t>秦朝文化餐館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-180528" y="2564904"/>
            <a:ext cx="6400800" cy="1753200"/>
          </a:xfrm>
        </p:spPr>
        <p:txBody>
          <a:bodyPr/>
          <a:lstStyle/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zh-TW" altLang="en-US" dirty="0"/>
          </a:p>
        </p:txBody>
      </p:sp>
      <p:pic>
        <p:nvPicPr>
          <p:cNvPr id="2050" name="Picture 2" descr="C:\Users\User\Desktop\th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780928"/>
            <a:ext cx="1876425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1403648" y="4017084"/>
            <a:ext cx="43924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組員</a:t>
            </a:r>
            <a:r>
              <a:rPr lang="en-US" altLang="zh-TW" dirty="0" smtClean="0"/>
              <a:t>:</a:t>
            </a:r>
            <a:r>
              <a:rPr lang="zh-TW" altLang="en-US" dirty="0" smtClean="0"/>
              <a:t>彭智明</a:t>
            </a:r>
            <a:endParaRPr lang="en-US" altLang="zh-TW" dirty="0" smtClean="0"/>
          </a:p>
          <a:p>
            <a:r>
              <a:rPr lang="zh-TW" altLang="en-US" dirty="0" smtClean="0"/>
              <a:t>          呂智翔</a:t>
            </a:r>
            <a:endParaRPr lang="en-US" altLang="zh-TW" dirty="0" smtClean="0"/>
          </a:p>
          <a:p>
            <a:r>
              <a:rPr lang="zh-TW" altLang="en-US" dirty="0"/>
              <a:t> </a:t>
            </a:r>
            <a:r>
              <a:rPr lang="zh-TW" altLang="en-US" dirty="0" smtClean="0"/>
              <a:t>         曾祥鈞</a:t>
            </a:r>
            <a:endParaRPr lang="en-US" altLang="zh-TW" dirty="0" smtClean="0"/>
          </a:p>
          <a:p>
            <a:r>
              <a:rPr lang="zh-TW" altLang="en-US" dirty="0" smtClean="0"/>
              <a:t>          張楷昕</a:t>
            </a:r>
            <a:endParaRPr lang="en-US" altLang="zh-TW" dirty="0" smtClean="0"/>
          </a:p>
          <a:p>
            <a:r>
              <a:rPr lang="zh-TW" altLang="en-US" dirty="0"/>
              <a:t> </a:t>
            </a:r>
            <a:r>
              <a:rPr lang="zh-TW" altLang="en-US" dirty="0" smtClean="0"/>
              <a:t>         曾伯元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654032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餐點介紹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鯖魚又名花飛。是一種很常見的可食用魚類。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日本或台灣皆有出產鹽漬鯖魚。以番茄汁為主要原料製造的茄汁鯖魚罐頭在台灣非常受歡迎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41775"/>
            <a:ext cx="4230688" cy="281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06578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User\Desktop\order_page24_20130412125709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85356" y="3861048"/>
            <a:ext cx="4230854" cy="2815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User\Desktop\th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0806" y="5086079"/>
            <a:ext cx="2114550" cy="159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餐點介紹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調理方式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將鯖魚以紅燒的方式，白飯在撒上紫菜提味。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售價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:150</a:t>
            </a:r>
          </a:p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盛裝料理的餐具使用 有馬圖案的碗或盤子，讓客人能夠更了解料理名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稱的歷史及典故。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7419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餐點介紹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724400"/>
          </a:xfrm>
        </p:spPr>
        <p:txBody>
          <a:bodyPr/>
          <a:lstStyle/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甜點類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	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兵馬俑燒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秦始皇即位後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便開始興建自己的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陵墓。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修建過程經其一生。秦始皇陵墓總面積達到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50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平方公里，包括現在的秦兵馬俑和秦始皇陵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兵馬俑有分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軍事俑、立射俑、跪射俑、武士俑、騎兵俑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、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…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6323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餐點介紹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有麻糬紅豆、抹茶、巧克力、起司、花生口味。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售價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:1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個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25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元三個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70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元。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做法類似鯛魚燒，把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Q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版的兵馬俑做成各式各樣的形狀來讓客人覺得有新鮮感。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5122" name="Picture 2" descr="C:\Users\User\Desktop\13956790_170627570105_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31" y="4389392"/>
            <a:ext cx="3466768" cy="2451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th (2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79699" y="4386655"/>
            <a:ext cx="244827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4402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餐點介紹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724400"/>
          </a:xfrm>
        </p:spPr>
        <p:txBody>
          <a:bodyPr/>
          <a:lstStyle/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甜點類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	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瓦當餅乾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秦朝手工業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以冶銅和制陶最為發達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。建築材料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頗具特色，瓦當更是精美的藝術品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瓦當是建築用瓦的重要構件，便於屋頂漏水、保護檐頭。</a:t>
            </a:r>
          </a:p>
        </p:txBody>
      </p:sp>
      <p:pic>
        <p:nvPicPr>
          <p:cNvPr id="1026" name="Picture 2" descr="C:\Users\User\Desktop\250px-Tile_detail_Temple_of_Heaven_(Beijing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916832"/>
            <a:ext cx="1974849" cy="131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th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8105" y="1933920"/>
            <a:ext cx="1368152" cy="1301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97135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餐點介紹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有原味和巧克力兩種口味。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售價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一個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15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元三個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40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元。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利用瓦當圓形的樣貌來做成餅乾，可當作客人一上門的開胃小點，既美觀又不失特色。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2050" name="Picture 2" descr="C:\Users\User\Desktop\8269426_212324520000_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005064"/>
            <a:ext cx="4682043" cy="2757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77017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行銷策略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建立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粉絲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專業，利用網路來推廣產品，另外來店消費的客人打卡免費送瓦當餅乾或兵馬俑燒來增加曝光度。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希望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可以和展覽園區合作，利用參展票根能換取小點心一份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消費滿額禮，來店消費滿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200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元就可以獲得兵馬俑為雛形的跳棋一盒，裡面有秦國歷史的介紹，可以讓客人寓教於樂。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56642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71600" y="332656"/>
            <a:ext cx="6447501" cy="1320800"/>
          </a:xfrm>
        </p:spPr>
        <p:txBody>
          <a:bodyPr/>
          <a:lstStyle/>
          <a:p>
            <a:r>
              <a:rPr lang="zh-TW" altLang="en-US" dirty="0" smtClean="0"/>
              <a:t>行銷策略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57957" y="908720"/>
            <a:ext cx="1871663" cy="2857500"/>
          </a:xfr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34336" y="4603916"/>
            <a:ext cx="1793081" cy="1914525"/>
          </a:xfrm>
          <a:prstGeom prst="rect">
            <a:avLst/>
          </a:prstGeom>
        </p:spPr>
      </p:pic>
      <p:sp>
        <p:nvSpPr>
          <p:cNvPr id="8" name="內容版面配置區 2"/>
          <p:cNvSpPr txBox="1">
            <a:spLocks/>
          </p:cNvSpPr>
          <p:nvPr/>
        </p:nvSpPr>
        <p:spPr>
          <a:xfrm>
            <a:off x="508001" y="2160590"/>
            <a:ext cx="6447501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傳統跳棋以單調的旗子為雛型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3200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玩跳棋遊戲之餘還能學習歷史文化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sz="32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13484" y="4100976"/>
            <a:ext cx="1374912" cy="2445391"/>
          </a:xfrm>
          <a:prstGeom prst="rect">
            <a:avLst/>
          </a:prstGeom>
        </p:spPr>
      </p:pic>
      <p:sp>
        <p:nvSpPr>
          <p:cNvPr id="10" name="向右箭號 9"/>
          <p:cNvSpPr/>
          <p:nvPr/>
        </p:nvSpPr>
        <p:spPr>
          <a:xfrm>
            <a:off x="4102217" y="5368955"/>
            <a:ext cx="968929" cy="4613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789771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歷史文化</a:t>
            </a:r>
            <a:r>
              <a:rPr lang="en-US" altLang="zh-TW" dirty="0" smtClean="0"/>
              <a:t>&amp;</a:t>
            </a:r>
            <a:r>
              <a:rPr lang="zh-TW" altLang="en-US" dirty="0" smtClean="0"/>
              <a:t>設計理念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1412776"/>
            <a:ext cx="8229600" cy="4724400"/>
          </a:xfrm>
        </p:spPr>
        <p:txBody>
          <a:bodyPr/>
          <a:lstStyle/>
          <a:p>
            <a:pPr marL="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嬴政在前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221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年稱始皇帝，中國歷史進入皇權專制時代。秦國成為中國歷史上第一個大一統中央集權君主制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國家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—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秦朝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把秦朝歷史人事物與食物做結合，讓客人能邊吃邊聽歷史，不再只是單調的用餐。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9041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esktop\20110102233542716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068960"/>
            <a:ext cx="4972050" cy="341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店內設計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412776"/>
            <a:ext cx="8229600" cy="4724400"/>
          </a:xfrm>
        </p:spPr>
        <p:txBody>
          <a:bodyPr/>
          <a:lstStyle/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利用古代的設計來凸顯舒適的用餐環境，微弱的燈光讓食物看起來更加的美味，在旁邊擺設各式各樣的秦朝古物，能使客人踏進來就會覺得古色古香。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5754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User\Desktop\traffic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34011" y="3443183"/>
            <a:ext cx="5309989" cy="343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開設地點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會選擇開在文創園區或展覽館的周圍，利用喜歡看文創的人們能被我們的店內店外裝潢吸引而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進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來消費。也鄰近捷運站，讓客人可以搭乘交通工具省得找停車位的時間。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3263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餐點介紹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主食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類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	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贏政麵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銀杏正油拉麵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</a:t>
            </a:r>
          </a:p>
          <a:p>
            <a:pPr marL="0" indent="0">
              <a:buNone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	</a:t>
            </a:r>
          </a:p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贏政，秦始皇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帝，三十九歲時統一六國建立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秦朝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。秦始皇是中國歷史上，第一個採用君主專制制度及推行中央集權，也是中國歷史上第一個使用皇帝稱號的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君主。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66978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餐點介紹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秦始皇本紀第六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記載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「因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使韓終、侯公、石生求仙人不死之藥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。」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顯示秦始皇深信不疑且陸續遣人尋求不死之藥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銀杏被稱之為「銀果」，現在則稱為「白果」或「銀杏」，依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《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本草綱目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》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記載：「白果小苦微甘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，熟食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溫肺、益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氣」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xmlns="" val="1278170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餐點介紹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調理方式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將銀杏和拉麵條參再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一起，湯底主要使用柴魚，再加上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昆布、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小魚乾等魚類、豬骨、雞肉等，是屬於醬油風味的拉麵。味道十分清新，不會產生後勁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。最後在放上叉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					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燒即完成。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					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售價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:130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元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026" name="Picture 2" descr="C:\Users\User\Desktop\normal_20070914_1932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8507" y="3789040"/>
            <a:ext cx="3667788" cy="245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92944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餐點介紹</a:t>
            </a:r>
            <a:endParaRPr lang="zh-TW" alt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29271"/>
            <a:ext cx="3456688" cy="2314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C:\Users\User\Desktop\sub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71190" y="1015234"/>
            <a:ext cx="3495887" cy="2374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611256" y="3356992"/>
            <a:ext cx="705678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秦量</a:t>
            </a:r>
            <a:r>
              <a:rPr lang="en-US" altLang="zh-TW" sz="3200" dirty="0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秦朝為統一全國量制而由官府發布的標準量器，量指的是用來規定升、斗體積的量具。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3200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利用秦朝文物</a:t>
            </a:r>
            <a:r>
              <a:rPr lang="zh-TW" altLang="en-US" sz="3200" smtClean="0">
                <a:latin typeface="標楷體" pitchFamily="65" charset="-120"/>
                <a:ea typeface="標楷體" pitchFamily="65" charset="-120"/>
              </a:rPr>
              <a:t>來</a:t>
            </a:r>
            <a:r>
              <a:rPr lang="zh-TW" altLang="en-US" sz="3200" smtClean="0">
                <a:latin typeface="標楷體" pitchFamily="65" charset="-120"/>
                <a:ea typeface="標楷體" pitchFamily="65" charset="-120"/>
              </a:rPr>
              <a:t>當成拉麵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的碗，增加樂趣也讓客人更能融入餐廳的氣氛。</a:t>
            </a:r>
            <a:endParaRPr lang="zh-TW" altLang="en-US" sz="32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956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餐點介紹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1520" y="1700808"/>
            <a:ext cx="8229600" cy="47244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主食類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	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非子飯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花飛紫菜飯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</a:t>
            </a:r>
          </a:p>
          <a:p>
            <a:pPr marL="0" indent="0">
              <a:buNone/>
            </a:pP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非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子，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嬴姓，西周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人。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秦國的建國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君主。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非子喜好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馬，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善於眷養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。，周孝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王召非子負責主理馬匹於汧河及渭河之閒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，一年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下來，馬的匹數增加了一倍多。周孝王十分滿意，就將秦地幾十里的土地封給他，做了附庸於鄰近大諸侯的小國國君，這就是日後統一中國的秦朝的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發源地。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6605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行雲流水">
  <a:themeElements>
    <a:clrScheme name="行雲流水">
      <a:dk1>
        <a:sysClr val="windowText" lastClr="000000"/>
      </a:dk1>
      <a:lt1>
        <a:sysClr val="window" lastClr="FFFFFF"/>
      </a:lt1>
      <a:dk2>
        <a:srgbClr val="411401"/>
      </a:dk2>
      <a:lt2>
        <a:srgbClr val="FFE6E6"/>
      </a:lt2>
      <a:accent1>
        <a:srgbClr val="A24A48"/>
      </a:accent1>
      <a:accent2>
        <a:srgbClr val="B2935C"/>
      </a:accent2>
      <a:accent3>
        <a:srgbClr val="6A9A9A"/>
      </a:accent3>
      <a:accent4>
        <a:srgbClr val="B2B787"/>
      </a:accent4>
      <a:accent5>
        <a:srgbClr val="91644B"/>
      </a:accent5>
      <a:accent6>
        <a:srgbClr val="654A76"/>
      </a:accent6>
      <a:hlink>
        <a:srgbClr val="00A800"/>
      </a:hlink>
      <a:folHlink>
        <a:srgbClr val="FF00FF"/>
      </a:folHlink>
    </a:clrScheme>
    <a:fontScheme name="行雲流水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华文行楷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明朝"/>
        <a:font script="Hang" typeface="HY견명조"/>
        <a:font script="Hans" typeface="华文行楷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行雲流水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  <a:satMod val="130000"/>
              </a:schemeClr>
            </a:gs>
            <a:gs pos="50000">
              <a:schemeClr val="phClr">
                <a:tint val="45000"/>
                <a:satMod val="220000"/>
              </a:schemeClr>
            </a:gs>
            <a:gs pos="100000">
              <a:schemeClr val="phClr">
                <a:tint val="90000"/>
                <a:satMod val="13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100000"/>
                <a:shade val="90000"/>
                <a:hueMod val="100000"/>
                <a:satMod val="200000"/>
              </a:schemeClr>
            </a:gs>
            <a:gs pos="50000">
              <a:schemeClr val="phClr">
                <a:tint val="100000"/>
                <a:shade val="60000"/>
                <a:hueMod val="100000"/>
                <a:satMod val="180000"/>
              </a:schemeClr>
            </a:gs>
            <a:gs pos="100000">
              <a:schemeClr val="phClr">
                <a:tint val="100000"/>
                <a:shade val="90000"/>
                <a:hueMod val="100000"/>
                <a:satMod val="2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50600">
              <a:schemeClr val="phClr">
                <a:alpha val="40000"/>
              </a:schemeClr>
            </a:glow>
          </a:effectLst>
        </a:effectStyle>
        <a:effectStyle>
          <a:effectLst>
            <a:glow rad="101600">
              <a:schemeClr val="phClr">
                <a:alpha val="60000"/>
              </a:schemeClr>
            </a:glow>
          </a:effectLst>
          <a:scene3d>
            <a:camera prst="isometricLeftDown" fov="0">
              <a:rot lat="0" lon="0" rev="0"/>
            </a:camera>
            <a:lightRig rig="harsh" dir="tl">
              <a:rot lat="0" lon="0" rev="14280000"/>
            </a:lightRig>
          </a:scene3d>
          <a:sp3d prstMaterial="flat">
            <a:bevelT w="38100" h="50800" prst="softRound"/>
          </a:sp3d>
        </a:effectStyle>
        <a:effectStyle>
          <a:effectLst>
            <a:glow>
              <a:schemeClr val="phClr"/>
            </a:glow>
          </a:effectLst>
          <a:scene3d>
            <a:camera prst="isometricLeftDown">
              <a:rot lat="0" lon="0" rev="0"/>
            </a:camera>
            <a:lightRig rig="harsh" dir="tl">
              <a:rot lat="0" lon="0" rev="14280000"/>
            </a:lightRig>
          </a:scene3d>
          <a:sp3d extrusionH="63500" contourW="38100" prstMaterial="flat">
            <a:bevelT w="50800" h="63500" prst="softRound"/>
            <a:contourClr>
              <a:schemeClr val="phClr">
                <a:tint val="5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hueMod val="100000"/>
                <a:satMod val="300000"/>
              </a:schemeClr>
            </a:gs>
            <a:gs pos="72000">
              <a:schemeClr val="phClr">
                <a:tint val="100000"/>
                <a:shade val="100000"/>
                <a:hueMod val="100000"/>
                <a:satMod val="100000"/>
              </a:schemeClr>
            </a:gs>
            <a:gs pos="81000">
              <a:schemeClr val="phClr">
                <a:tint val="98000"/>
                <a:shade val="100000"/>
                <a:hueMod val="100000"/>
                <a:satMod val="150000"/>
              </a:schemeClr>
            </a:gs>
            <a:gs pos="100000">
              <a:schemeClr val="phClr">
                <a:tint val="100000"/>
                <a:shade val="100000"/>
                <a:hueMod val="100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39000"/>
                <a:hueMod val="100000"/>
                <a:satMod val="150000"/>
              </a:schemeClr>
              <a:schemeClr val="phClr">
                <a:tint val="90000"/>
                <a:shade val="100000"/>
                <a:hueMod val="100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Calligraphy</Template>
  <TotalTime>205</TotalTime>
  <Words>678</Words>
  <Application>Microsoft Office PowerPoint</Application>
  <PresentationFormat>如螢幕大小 (4:3)</PresentationFormat>
  <Paragraphs>74</Paragraphs>
  <Slides>17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18" baseType="lpstr">
      <vt:lpstr>行雲流水</vt:lpstr>
      <vt:lpstr>秦朝文化餐館</vt:lpstr>
      <vt:lpstr>歷史文化&amp;設計理念</vt:lpstr>
      <vt:lpstr>店內設計</vt:lpstr>
      <vt:lpstr>開設地點</vt:lpstr>
      <vt:lpstr>餐點介紹</vt:lpstr>
      <vt:lpstr>餐點介紹</vt:lpstr>
      <vt:lpstr>餐點介紹</vt:lpstr>
      <vt:lpstr>餐點介紹</vt:lpstr>
      <vt:lpstr>餐點介紹</vt:lpstr>
      <vt:lpstr>餐點介紹</vt:lpstr>
      <vt:lpstr>餐點介紹</vt:lpstr>
      <vt:lpstr>餐點介紹</vt:lpstr>
      <vt:lpstr>餐點介紹</vt:lpstr>
      <vt:lpstr>餐點介紹</vt:lpstr>
      <vt:lpstr>餐點介紹</vt:lpstr>
      <vt:lpstr>行銷策略</vt:lpstr>
      <vt:lpstr>行銷策略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秦朝文化餐館</dc:title>
  <dc:creator>User</dc:creator>
  <cp:lastModifiedBy>user</cp:lastModifiedBy>
  <cp:revision>22</cp:revision>
  <dcterms:created xsi:type="dcterms:W3CDTF">2016-06-15T14:52:20Z</dcterms:created>
  <dcterms:modified xsi:type="dcterms:W3CDTF">2016-06-20T04:45:44Z</dcterms:modified>
</cp:coreProperties>
</file>