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61" r:id="rId2"/>
    <p:sldId id="258" r:id="rId3"/>
    <p:sldId id="262" r:id="rId4"/>
    <p:sldId id="279" r:id="rId5"/>
    <p:sldId id="264" r:id="rId6"/>
    <p:sldId id="265" r:id="rId7"/>
    <p:sldId id="266" r:id="rId8"/>
    <p:sldId id="278" r:id="rId9"/>
    <p:sldId id="273" r:id="rId10"/>
    <p:sldId id="268" r:id="rId11"/>
    <p:sldId id="272" r:id="rId12"/>
    <p:sldId id="269" r:id="rId13"/>
    <p:sldId id="270" r:id="rId14"/>
    <p:sldId id="257" r:id="rId15"/>
    <p:sldId id="275" r:id="rId16"/>
    <p:sldId id="260" r:id="rId17"/>
    <p:sldId id="276" r:id="rId18"/>
    <p:sldId id="271" r:id="rId19"/>
    <p:sldId id="267" r:id="rId20"/>
  </p:sldIdLst>
  <p:sldSz cx="9144000" cy="6858000" type="screen4x3"/>
  <p:notesSz cx="6858000" cy="9144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1" d="100"/>
          <a:sy n="51" d="100"/>
        </p:scale>
        <p:origin x="-1704" y="-29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26A051-A852-4C75-BD02-3963BEEDA53F}" type="datetimeFigureOut">
              <a:rPr lang="zh-TW" altLang="en-US" smtClean="0"/>
              <a:pPr/>
              <a:t>2014/5/4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191F0E-2FD9-4510-8C17-8D40950FD8A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917429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資料來源：</a:t>
            </a:r>
            <a:r>
              <a:rPr lang="en-US" altLang="zh-TW" smtClean="0"/>
              <a:t>http://blog.roodo.com/kcn/archives/3954963.html</a:t>
            </a:r>
          </a:p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191F0E-2FD9-4510-8C17-8D40950FD8A3}" type="slidenum">
              <a:rPr lang="zh-TW" altLang="en-US" smtClean="0"/>
              <a:pPr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76816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資料來源：</a:t>
            </a:r>
            <a:r>
              <a:rPr lang="en-US" altLang="zh-TW" smtClean="0"/>
              <a:t>http://blog.roodo.com/kcn/archives/3954963.html</a:t>
            </a:r>
          </a:p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191F0E-2FD9-4510-8C17-8D40950FD8A3}" type="slidenum">
              <a:rPr lang="zh-TW" altLang="en-US" smtClean="0"/>
              <a:pPr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768163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資料來源：</a:t>
            </a:r>
            <a:r>
              <a:rPr lang="en-US" altLang="zh-TW" smtClean="0"/>
              <a:t>http://blog.roodo.com/kcn/archives/3954963.html</a:t>
            </a:r>
          </a:p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191F0E-2FD9-4510-8C17-8D40950FD8A3}" type="slidenum">
              <a:rPr lang="zh-TW" altLang="en-US" smtClean="0"/>
              <a:pPr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768163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資料來源：</a:t>
            </a:r>
            <a:r>
              <a:rPr lang="en-US" altLang="zh-TW" smtClean="0"/>
              <a:t>http://blog.roodo.com/kcn/archives/3954963.html</a:t>
            </a:r>
          </a:p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191F0E-2FD9-4510-8C17-8D40950FD8A3}" type="slidenum">
              <a:rPr lang="zh-TW" altLang="en-US" smtClean="0"/>
              <a:pPr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768163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資料來源：</a:t>
            </a:r>
            <a:r>
              <a:rPr lang="en-US" altLang="zh-TW" smtClean="0"/>
              <a:t>http://blog.roodo.com/kcn/archives/3954963.html</a:t>
            </a:r>
          </a:p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191F0E-2FD9-4510-8C17-8D40950FD8A3}" type="slidenum">
              <a:rPr lang="zh-TW" altLang="en-US" smtClean="0"/>
              <a:pPr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768163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資料來源：</a:t>
            </a:r>
            <a:r>
              <a:rPr lang="en-US" altLang="zh-TW" smtClean="0"/>
              <a:t>http://blog.roodo.com/kcn/archives/3954963.html</a:t>
            </a:r>
          </a:p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191F0E-2FD9-4510-8C17-8D40950FD8A3}" type="slidenum">
              <a:rPr lang="zh-TW" altLang="en-US" smtClean="0"/>
              <a:pPr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768163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資料來源：</a:t>
            </a:r>
            <a:r>
              <a:rPr lang="en-US" altLang="zh-TW" smtClean="0"/>
              <a:t>http://blog.roodo.com/kcn/archives/3954963.html</a:t>
            </a:r>
          </a:p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191F0E-2FD9-4510-8C17-8D40950FD8A3}" type="slidenum">
              <a:rPr lang="zh-TW" altLang="en-US" smtClean="0"/>
              <a:pPr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768163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50AABCC-45E9-402F-9438-7249EF619B18}" type="datetimeFigureOut">
              <a:rPr lang="fr-FR" altLang="zh-TW"/>
              <a:pPr/>
              <a:t>04/05/2014</a:t>
            </a:fld>
            <a:endParaRPr lang="fr-FR" altLang="zh-TW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72333C-DBE5-4548-8C1E-1FB26516AB8E}" type="slidenum">
              <a:rPr lang="fr-FR" altLang="zh-TW"/>
              <a:pPr/>
              <a:t>‹#›</a:t>
            </a:fld>
            <a:endParaRPr lang="fr-FR" altLang="zh-TW"/>
          </a:p>
        </p:txBody>
      </p:sp>
    </p:spTree>
    <p:extLst>
      <p:ext uri="{BB962C8B-B14F-4D97-AF65-F5344CB8AC3E}">
        <p14:creationId xmlns:p14="http://schemas.microsoft.com/office/powerpoint/2010/main" val="38047661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7514C1B-2AB3-45DB-AA53-3D8460C5188F}" type="datetimeFigureOut">
              <a:rPr lang="fr-FR" altLang="zh-TW"/>
              <a:pPr/>
              <a:t>04/05/2014</a:t>
            </a:fld>
            <a:endParaRPr lang="fr-FR" altLang="zh-TW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C89EC8-906B-4878-B1AB-3E13AA770A20}" type="slidenum">
              <a:rPr lang="fr-FR" altLang="zh-TW"/>
              <a:pPr/>
              <a:t>‹#›</a:t>
            </a:fld>
            <a:endParaRPr lang="fr-FR" altLang="zh-TW"/>
          </a:p>
        </p:txBody>
      </p:sp>
    </p:spTree>
    <p:extLst>
      <p:ext uri="{BB962C8B-B14F-4D97-AF65-F5344CB8AC3E}">
        <p14:creationId xmlns:p14="http://schemas.microsoft.com/office/powerpoint/2010/main" val="547128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2473B9A-B6DF-4EC9-8111-E26C1CAE8FF9}" type="datetimeFigureOut">
              <a:rPr lang="fr-FR" altLang="zh-TW"/>
              <a:pPr/>
              <a:t>04/05/2014</a:t>
            </a:fld>
            <a:endParaRPr lang="fr-FR" altLang="zh-TW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6297F3-4DAD-47DB-AB3B-F386328A1630}" type="slidenum">
              <a:rPr lang="fr-FR" altLang="zh-TW"/>
              <a:pPr/>
              <a:t>‹#›</a:t>
            </a:fld>
            <a:endParaRPr lang="fr-FR" altLang="zh-TW"/>
          </a:p>
        </p:txBody>
      </p:sp>
    </p:spTree>
    <p:extLst>
      <p:ext uri="{BB962C8B-B14F-4D97-AF65-F5344CB8AC3E}">
        <p14:creationId xmlns:p14="http://schemas.microsoft.com/office/powerpoint/2010/main" val="35411834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5DB3F6B-ED56-4210-9CE6-3ED34300A0D3}" type="datetimeFigureOut">
              <a:rPr lang="fr-FR" altLang="zh-TW"/>
              <a:pPr/>
              <a:t>04/05/2014</a:t>
            </a:fld>
            <a:endParaRPr lang="fr-FR" altLang="zh-TW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664BF2-DE02-44A6-AE82-F574382F8BC4}" type="slidenum">
              <a:rPr lang="fr-FR" altLang="zh-TW"/>
              <a:pPr/>
              <a:t>‹#›</a:t>
            </a:fld>
            <a:endParaRPr lang="fr-FR" altLang="zh-TW"/>
          </a:p>
        </p:txBody>
      </p:sp>
    </p:spTree>
    <p:extLst>
      <p:ext uri="{BB962C8B-B14F-4D97-AF65-F5344CB8AC3E}">
        <p14:creationId xmlns:p14="http://schemas.microsoft.com/office/powerpoint/2010/main" val="984811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B768A5D-67FB-4C95-B72F-4AE87E4D6305}" type="datetimeFigureOut">
              <a:rPr lang="fr-FR" altLang="zh-TW"/>
              <a:pPr/>
              <a:t>04/05/2014</a:t>
            </a:fld>
            <a:endParaRPr lang="fr-FR" altLang="zh-TW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2C4742-F319-446C-99F6-77E351293DCF}" type="slidenum">
              <a:rPr lang="fr-FR" altLang="zh-TW"/>
              <a:pPr/>
              <a:t>‹#›</a:t>
            </a:fld>
            <a:endParaRPr lang="fr-FR" altLang="zh-TW"/>
          </a:p>
        </p:txBody>
      </p:sp>
    </p:spTree>
    <p:extLst>
      <p:ext uri="{BB962C8B-B14F-4D97-AF65-F5344CB8AC3E}">
        <p14:creationId xmlns:p14="http://schemas.microsoft.com/office/powerpoint/2010/main" val="2150060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FR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A9DF3D7-6854-4054-9E5F-8E4032AC9E4F}" type="datetimeFigureOut">
              <a:rPr lang="fr-FR" altLang="zh-TW"/>
              <a:pPr/>
              <a:t>04/05/2014</a:t>
            </a:fld>
            <a:endParaRPr lang="fr-FR" altLang="zh-TW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C2211E-1BB4-4CF0-BEF4-CFF893871611}" type="slidenum">
              <a:rPr lang="fr-FR" altLang="zh-TW"/>
              <a:pPr/>
              <a:t>‹#›</a:t>
            </a:fld>
            <a:endParaRPr lang="fr-FR" altLang="zh-TW"/>
          </a:p>
        </p:txBody>
      </p:sp>
    </p:spTree>
    <p:extLst>
      <p:ext uri="{BB962C8B-B14F-4D97-AF65-F5344CB8AC3E}">
        <p14:creationId xmlns:p14="http://schemas.microsoft.com/office/powerpoint/2010/main" val="9342054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FR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074A630-A199-4644-8ADE-0A077E8A2D94}" type="datetimeFigureOut">
              <a:rPr lang="fr-FR" altLang="zh-TW"/>
              <a:pPr/>
              <a:t>04/05/2014</a:t>
            </a:fld>
            <a:endParaRPr lang="fr-FR" altLang="zh-TW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DA7034-764B-436A-AC4F-DFAC9A0F81CE}" type="slidenum">
              <a:rPr lang="fr-FR" altLang="zh-TW"/>
              <a:pPr/>
              <a:t>‹#›</a:t>
            </a:fld>
            <a:endParaRPr lang="fr-FR" altLang="zh-TW"/>
          </a:p>
        </p:txBody>
      </p:sp>
    </p:spTree>
    <p:extLst>
      <p:ext uri="{BB962C8B-B14F-4D97-AF65-F5344CB8AC3E}">
        <p14:creationId xmlns:p14="http://schemas.microsoft.com/office/powerpoint/2010/main" val="254986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fr-FR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4046AFD-6354-4D46-97D7-F2E6CB8679C6}" type="datetimeFigureOut">
              <a:rPr lang="fr-FR" altLang="zh-TW"/>
              <a:pPr/>
              <a:t>04/05/2014</a:t>
            </a:fld>
            <a:endParaRPr lang="fr-FR" altLang="zh-TW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5BE1BD-181D-41E2-B375-05BC75FAAC33}" type="slidenum">
              <a:rPr lang="fr-FR" altLang="zh-TW"/>
              <a:pPr/>
              <a:t>‹#›</a:t>
            </a:fld>
            <a:endParaRPr lang="fr-FR" altLang="zh-TW"/>
          </a:p>
        </p:txBody>
      </p:sp>
    </p:spTree>
    <p:extLst>
      <p:ext uri="{BB962C8B-B14F-4D97-AF65-F5344CB8AC3E}">
        <p14:creationId xmlns:p14="http://schemas.microsoft.com/office/powerpoint/2010/main" val="39215051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ACA854D-9399-4931-B020-E7655D7D0386}" type="datetimeFigureOut">
              <a:rPr lang="fr-FR" altLang="zh-TW"/>
              <a:pPr/>
              <a:t>04/05/2014</a:t>
            </a:fld>
            <a:endParaRPr lang="fr-FR" altLang="zh-TW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C54D75-FF2F-496D-AD56-96CF0C4984E6}" type="slidenum">
              <a:rPr lang="fr-FR" altLang="zh-TW"/>
              <a:pPr/>
              <a:t>‹#›</a:t>
            </a:fld>
            <a:endParaRPr lang="fr-FR" altLang="zh-TW"/>
          </a:p>
        </p:txBody>
      </p:sp>
    </p:spTree>
    <p:extLst>
      <p:ext uri="{BB962C8B-B14F-4D97-AF65-F5344CB8AC3E}">
        <p14:creationId xmlns:p14="http://schemas.microsoft.com/office/powerpoint/2010/main" val="3686192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E755794-BD81-4AC8-9A60-2D0AD3049CF3}" type="datetimeFigureOut">
              <a:rPr lang="fr-FR" altLang="zh-TW"/>
              <a:pPr/>
              <a:t>04/05/2014</a:t>
            </a:fld>
            <a:endParaRPr lang="fr-FR" altLang="zh-TW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AA27D3-F6CC-46FE-9644-51DB9A21D899}" type="slidenum">
              <a:rPr lang="fr-FR" altLang="zh-TW"/>
              <a:pPr/>
              <a:t>‹#›</a:t>
            </a:fld>
            <a:endParaRPr lang="fr-FR" altLang="zh-TW"/>
          </a:p>
        </p:txBody>
      </p:sp>
    </p:spTree>
    <p:extLst>
      <p:ext uri="{BB962C8B-B14F-4D97-AF65-F5344CB8AC3E}">
        <p14:creationId xmlns:p14="http://schemas.microsoft.com/office/powerpoint/2010/main" val="18023052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TW" altLang="en-US" noProof="0" smtClean="0"/>
              <a:t>按一下圖示以新增圖片</a:t>
            </a:r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9D19293-C59C-4173-B734-F81FE5A42CFB}" type="datetimeFigureOut">
              <a:rPr lang="fr-FR" altLang="zh-TW"/>
              <a:pPr/>
              <a:t>04/05/2014</a:t>
            </a:fld>
            <a:endParaRPr lang="fr-FR" altLang="zh-TW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462313-47D9-4037-AE86-33A085E98E3A}" type="slidenum">
              <a:rPr lang="fr-FR" altLang="zh-TW"/>
              <a:pPr/>
              <a:t>‹#›</a:t>
            </a:fld>
            <a:endParaRPr lang="fr-FR" altLang="zh-TW"/>
          </a:p>
        </p:txBody>
      </p:sp>
    </p:spTree>
    <p:extLst>
      <p:ext uri="{BB962C8B-B14F-4D97-AF65-F5344CB8AC3E}">
        <p14:creationId xmlns:p14="http://schemas.microsoft.com/office/powerpoint/2010/main" val="3198749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zh-TW" smtClean="0"/>
              <a:t>Cliquez pour modifier le style du titre</a:t>
            </a:r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zh-TW" smtClean="0"/>
              <a:t>Cliquez pour modifier les styles du texte du masque</a:t>
            </a:r>
          </a:p>
          <a:p>
            <a:pPr lvl="1"/>
            <a:r>
              <a:rPr lang="fr-FR" altLang="zh-TW" smtClean="0"/>
              <a:t>Deuxième niveau</a:t>
            </a:r>
          </a:p>
          <a:p>
            <a:pPr lvl="2"/>
            <a:r>
              <a:rPr lang="fr-FR" altLang="zh-TW" smtClean="0"/>
              <a:t>Troisième niveau</a:t>
            </a:r>
          </a:p>
          <a:p>
            <a:pPr lvl="3"/>
            <a:r>
              <a:rPr lang="fr-FR" altLang="zh-TW" smtClean="0"/>
              <a:t>Quatrième niveau</a:t>
            </a:r>
          </a:p>
          <a:p>
            <a:pPr lvl="4"/>
            <a:r>
              <a:rPr lang="fr-FR" altLang="zh-TW" smtClean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fld id="{13D04386-7D87-40BF-9018-D2036AD25CB9}" type="datetimeFigureOut">
              <a:rPr lang="fr-FR" altLang="zh-TW"/>
              <a:pPr/>
              <a:t>04/05/2014</a:t>
            </a:fld>
            <a:endParaRPr lang="fr-FR" altLang="zh-TW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endParaRPr lang="zh-TW" altLang="zh-TW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fld id="{F99B004F-F0A5-4F95-B0F4-28DD3292C27F}" type="slidenum">
              <a:rPr lang="fr-FR" altLang="zh-TW"/>
              <a:pPr/>
              <a:t>‹#›</a:t>
            </a:fld>
            <a:endParaRPr lang="fr-FR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poaauGIm1_A" TargetMode="Externa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googledrive.com/host/0BxDXRewhuvRXWkVRMy1nR1BlT3M/index.html" TargetMode="Externa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googledrive.com/host/0BxDXRewhuvRXWkVRMy1nR1BlT3M/index.html" TargetMode="Externa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hyperlink" Target="https://googledrive.com/host/0BxDXRewhuvRXWkVRMy1nR1BlT3M/index.html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5.jpe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slide" Target="slide4.xml"/><Relationship Id="rId5" Type="http://schemas.openxmlformats.org/officeDocument/2006/relationships/image" Target="../media/image6.png"/><Relationship Id="rId4" Type="http://schemas.openxmlformats.org/officeDocument/2006/relationships/slide" Target="slide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re 1"/>
          <p:cNvSpPr>
            <a:spLocks noGrp="1"/>
          </p:cNvSpPr>
          <p:nvPr>
            <p:ph type="ctrTitle"/>
          </p:nvPr>
        </p:nvSpPr>
        <p:spPr>
          <a:xfrm>
            <a:off x="2902361" y="1772816"/>
            <a:ext cx="6228184" cy="1181993"/>
          </a:xfrm>
        </p:spPr>
        <p:txBody>
          <a:bodyPr/>
          <a:lstStyle/>
          <a:p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台灣阿信的美力人生</a:t>
            </a:r>
            <a:endParaRPr lang="fr-FR" altLang="zh-TW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051" name="Sous-titre 2"/>
          <p:cNvSpPr>
            <a:spLocks noGrp="1"/>
          </p:cNvSpPr>
          <p:nvPr>
            <p:ph type="subTitle" idx="1"/>
          </p:nvPr>
        </p:nvSpPr>
        <p:spPr>
          <a:xfrm>
            <a:off x="1371600" y="4441825"/>
            <a:ext cx="6400800" cy="1752600"/>
          </a:xfrm>
        </p:spPr>
        <p:txBody>
          <a:bodyPr/>
          <a:lstStyle/>
          <a:p>
            <a:r>
              <a:rPr lang="fr-CA" altLang="zh-TW" sz="2400" smtClean="0">
                <a:solidFill>
                  <a:schemeClr val="bg1"/>
                </a:solidFill>
                <a:latin typeface="Georgia" pitchFamily="18" charset="0"/>
              </a:rPr>
              <a:t>Company Name</a:t>
            </a:r>
            <a:endParaRPr lang="fr-FR" altLang="zh-TW" sz="2400" smtClean="0">
              <a:solidFill>
                <a:schemeClr val="bg1"/>
              </a:solidFill>
              <a:latin typeface="Georgia" pitchFamily="18" charset="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71" t="18571" r="8571" b="10190"/>
          <a:stretch/>
        </p:blipFill>
        <p:spPr>
          <a:xfrm>
            <a:off x="28331" y="2852936"/>
            <a:ext cx="9144000" cy="4287536"/>
          </a:xfrm>
          <a:prstGeom prst="rect">
            <a:avLst/>
          </a:prstGeom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057" y="596550"/>
            <a:ext cx="3092010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1781" y="5827712"/>
            <a:ext cx="3962400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4784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3224"/>
          </a:xfrm>
        </p:spPr>
        <p:txBody>
          <a:bodyPr/>
          <a:lstStyle/>
          <a:p>
            <a:r>
              <a:rPr lang="en-US" altLang="zh-TW" sz="48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SWOT</a:t>
            </a:r>
            <a:r>
              <a:rPr lang="zh-TW" altLang="en-US" sz="48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分析</a:t>
            </a:r>
            <a:endParaRPr lang="fr-FR" altLang="zh-TW" sz="4800" b="1" dirty="0" smtClean="0">
              <a:solidFill>
                <a:schemeClr val="bg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4099" name="Espace réservé du contenu 2"/>
          <p:cNvSpPr>
            <a:spLocks noGrp="1"/>
          </p:cNvSpPr>
          <p:nvPr>
            <p:ph idx="1"/>
          </p:nvPr>
        </p:nvSpPr>
        <p:spPr>
          <a:xfrm>
            <a:off x="457200" y="2214563"/>
            <a:ext cx="8229600" cy="4240212"/>
          </a:xfrm>
        </p:spPr>
        <p:txBody>
          <a:bodyPr/>
          <a:lstStyle/>
          <a:p>
            <a:pPr marL="0" indent="0">
              <a:buNone/>
            </a:pPr>
            <a:endParaRPr lang="fr-FR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052" y="1207862"/>
            <a:ext cx="7864475" cy="5602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08041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協同論壇－</a:t>
            </a:r>
            <a:r>
              <a:rPr lang="en-US" altLang="zh-TW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</a:t>
            </a:r>
            <a:endParaRPr lang="fr-FR" altLang="zh-TW" b="1" dirty="0" smtClean="0">
              <a:solidFill>
                <a:schemeClr val="bg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4099" name="Espace réservé du contenu 2"/>
          <p:cNvSpPr>
            <a:spLocks noGrp="1"/>
          </p:cNvSpPr>
          <p:nvPr>
            <p:ph idx="1"/>
          </p:nvPr>
        </p:nvSpPr>
        <p:spPr>
          <a:xfrm>
            <a:off x="457200" y="2214563"/>
            <a:ext cx="8229600" cy="4240212"/>
          </a:xfrm>
        </p:spPr>
        <p:txBody>
          <a:bodyPr/>
          <a:lstStyle/>
          <a:p>
            <a:pPr>
              <a:buFont typeface="Wingdings" panose="05000000000000000000" pitchFamily="2" charset="2"/>
              <a:buChar char="n"/>
            </a:pPr>
            <a:r>
              <a:rPr lang="fr-FR" altLang="zh-TW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n-US" altLang="zh-TW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TW" alt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：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日治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時期</a:t>
            </a:r>
            <a:r>
              <a:rPr lang="en-US" altLang="zh-TW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en-US" altLang="zh-TW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19th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末</a:t>
            </a:r>
            <a:r>
              <a:rPr lang="en-US" altLang="zh-TW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20th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初</a:t>
            </a:r>
            <a:r>
              <a:rPr lang="en-US" altLang="zh-TW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的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女性圖像探討？</a:t>
            </a:r>
            <a:endParaRPr lang="en-US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p"/>
            </a:pP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資本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家</a:t>
            </a:r>
            <a:r>
              <a:rPr lang="en-US" altLang="zh-TW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/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殖民者</a:t>
            </a:r>
            <a:r>
              <a:rPr lang="en-US" altLang="zh-TW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/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父權，三者間交錯的壓迫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p"/>
            </a:pPr>
            <a:r>
              <a:rPr lang="zh-TW" altLang="en-US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有唐山公；無唐山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媽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p"/>
            </a:pPr>
            <a:r>
              <a:rPr lang="zh-TW" altLang="en-US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皇國婦女→軍國之母→軍國之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妻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p"/>
            </a:pPr>
            <a:r>
              <a:rPr lang="zh-TW" altLang="en-US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摩登女性→現代女性</a:t>
            </a:r>
            <a:endParaRPr lang="fr-FR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7759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協同論壇－</a:t>
            </a:r>
            <a:r>
              <a:rPr lang="en-US" altLang="zh-TW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</a:t>
            </a:r>
            <a:endParaRPr lang="fr-FR" altLang="zh-TW" b="1" dirty="0" smtClean="0">
              <a:solidFill>
                <a:schemeClr val="bg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4099" name="Espace réservé du contenu 2"/>
          <p:cNvSpPr>
            <a:spLocks noGrp="1"/>
          </p:cNvSpPr>
          <p:nvPr>
            <p:ph idx="1"/>
          </p:nvPr>
        </p:nvSpPr>
        <p:spPr>
          <a:xfrm>
            <a:off x="457200" y="2214563"/>
            <a:ext cx="8229600" cy="4240212"/>
          </a:xfrm>
        </p:spPr>
        <p:txBody>
          <a:bodyPr/>
          <a:lstStyle/>
          <a:p>
            <a:pPr>
              <a:buFont typeface="Wingdings" panose="05000000000000000000" pitchFamily="2" charset="2"/>
              <a:buChar char="n"/>
            </a:pPr>
            <a:r>
              <a:rPr lang="fr-FR" altLang="zh-TW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n-US" altLang="zh-TW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TW" alt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：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從</a:t>
            </a:r>
            <a:r>
              <a:rPr lang="en-US" altLang="zh-TW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『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生得過雞酒香；生不過四塊板</a:t>
            </a:r>
            <a:r>
              <a:rPr lang="en-US" altLang="zh-TW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』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到專業婦產科的獨立，台灣</a:t>
            </a:r>
            <a:r>
              <a:rPr lang="zh-TW" altLang="zh-TW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從</a:t>
            </a:r>
            <a:r>
              <a:rPr lang="zh-TW" altLang="zh-TW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穩婆到產婆</a:t>
            </a:r>
            <a:r>
              <a:rPr lang="zh-TW" altLang="zh-TW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在</a:t>
            </a:r>
            <a:r>
              <a:rPr lang="zh-TW" altLang="zh-TW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醫學</a:t>
            </a:r>
            <a:r>
              <a:rPr lang="zh-TW" altLang="zh-TW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觀念及</a:t>
            </a:r>
            <a:r>
              <a:rPr lang="zh-TW" altLang="zh-TW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技術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上</a:t>
            </a:r>
            <a:r>
              <a:rPr lang="zh-TW" altLang="zh-TW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</a:t>
            </a:r>
            <a:r>
              <a:rPr lang="zh-TW" altLang="zh-TW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進步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？</a:t>
            </a:r>
            <a:endParaRPr lang="en-US" altLang="zh-TW" dirty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p"/>
            </a:pP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三姑六婆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2">
              <a:buFont typeface="標楷體" panose="03000509000000000000" pitchFamily="65" charset="-120"/>
              <a:buChar char="—"/>
            </a:pP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尼姑；道姑；卦姑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2">
              <a:buFont typeface="標楷體" panose="03000509000000000000" pitchFamily="65" charset="-120"/>
              <a:buChar char="—"/>
            </a:pPr>
            <a:r>
              <a:rPr lang="zh-TW" altLang="en-US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牙婆；媒婆；師婆；虔婆；藥婆；</a:t>
            </a:r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穩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婆</a:t>
            </a:r>
            <a:endParaRPr lang="en-US" altLang="zh-TW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p"/>
            </a:pP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婦產科獨立於醫學之外</a:t>
            </a:r>
            <a:endParaRPr lang="en-US" altLang="zh-TW" dirty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p"/>
            </a:pPr>
            <a:endParaRPr lang="fr-FR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1662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協同論壇－</a:t>
            </a:r>
            <a:r>
              <a:rPr lang="en-US" altLang="zh-TW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</a:t>
            </a:r>
            <a:endParaRPr lang="fr-FR" altLang="zh-TW" b="1" dirty="0" smtClean="0">
              <a:solidFill>
                <a:schemeClr val="bg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4099" name="Espace réservé du contenu 2"/>
          <p:cNvSpPr>
            <a:spLocks noGrp="1"/>
          </p:cNvSpPr>
          <p:nvPr>
            <p:ph idx="1"/>
          </p:nvPr>
        </p:nvSpPr>
        <p:spPr>
          <a:xfrm>
            <a:off x="457200" y="2214563"/>
            <a:ext cx="8229600" cy="4240212"/>
          </a:xfrm>
        </p:spPr>
        <p:txBody>
          <a:bodyPr/>
          <a:lstStyle/>
          <a:p>
            <a:pPr>
              <a:buFont typeface="Wingdings" panose="05000000000000000000" pitchFamily="2" charset="2"/>
              <a:buChar char="n"/>
            </a:pPr>
            <a:r>
              <a:rPr lang="fr-FR" altLang="zh-TW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Q</a:t>
            </a:r>
            <a:r>
              <a:rPr lang="en-US" altLang="zh-TW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</a:t>
            </a:r>
            <a:r>
              <a:rPr lang="zh-TW" alt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：</a:t>
            </a:r>
            <a:r>
              <a:rPr lang="zh-TW" altLang="en-US" dirty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一個與台灣</a:t>
            </a:r>
            <a:r>
              <a:rPr lang="en-US" altLang="zh-TW" dirty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50</a:t>
            </a:r>
            <a:r>
              <a:rPr lang="zh-TW" altLang="en-US" dirty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年殖民史相依存的女性的奮力人生，有何值得我們現代女性借鏡之處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？</a:t>
            </a:r>
            <a:endParaRPr lang="en-US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p"/>
            </a:pP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走在時代尖端的女性應有的人格特質是什麼？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p"/>
            </a:pPr>
            <a:r>
              <a:rPr lang="zh-TW" altLang="en-US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對婚姻的期許與適應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？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p"/>
            </a:pPr>
            <a:r>
              <a:rPr lang="zh-TW" altLang="en-US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離婚與再婚對一個女性而言究竟會帶來怎樣的衝擊</a:t>
            </a:r>
            <a:r>
              <a:rPr lang="en-US" altLang="zh-TW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?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p"/>
            </a:pPr>
            <a:endParaRPr lang="fr-FR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7094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re 1"/>
          <p:cNvSpPr>
            <a:spLocks noGrp="1"/>
          </p:cNvSpPr>
          <p:nvPr>
            <p:ph type="title"/>
          </p:nvPr>
        </p:nvSpPr>
        <p:spPr>
          <a:xfrm>
            <a:off x="2428875" y="274638"/>
            <a:ext cx="6257925" cy="1143000"/>
          </a:xfrm>
        </p:spPr>
        <p:txBody>
          <a:bodyPr/>
          <a:lstStyle/>
          <a:p>
            <a:pPr algn="l"/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歷史的反思</a:t>
            </a:r>
            <a:endParaRPr lang="fr-FR" altLang="zh-TW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123" name="Espace réservé du contenu 2"/>
          <p:cNvSpPr>
            <a:spLocks noGrp="1"/>
          </p:cNvSpPr>
          <p:nvPr>
            <p:ph idx="1"/>
          </p:nvPr>
        </p:nvSpPr>
        <p:spPr>
          <a:xfrm>
            <a:off x="2428875" y="1600200"/>
            <a:ext cx="6257925" cy="4525963"/>
          </a:xfrm>
        </p:spPr>
        <p:txBody>
          <a:bodyPr/>
          <a:lstStyle/>
          <a:p>
            <a:pPr>
              <a:buFont typeface="Wingdings" panose="05000000000000000000" pitchFamily="2" charset="2"/>
              <a:buChar char="n"/>
            </a:pP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從穩婆到產婆，台灣人醫學觀念的及技術的進步，日本人功不可沒，是否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再現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出移民社會的歷史印記．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buFont typeface="Wingdings" panose="05000000000000000000" pitchFamily="2" charset="2"/>
              <a:buChar char="n"/>
            </a:pP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與</a:t>
            </a:r>
            <a:r>
              <a:rPr lang="zh-TW" altLang="en-US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前一場論壇相呼應，歷史印記或是歷史幽靈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的如影隨形？</a:t>
            </a:r>
            <a:r>
              <a:rPr lang="fr-FR" altLang="zh-TW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re 1"/>
          <p:cNvSpPr>
            <a:spLocks noGrp="1"/>
          </p:cNvSpPr>
          <p:nvPr>
            <p:ph type="title"/>
          </p:nvPr>
        </p:nvSpPr>
        <p:spPr>
          <a:xfrm>
            <a:off x="2428875" y="274638"/>
            <a:ext cx="6257925" cy="1143000"/>
          </a:xfrm>
        </p:spPr>
        <p:txBody>
          <a:bodyPr/>
          <a:lstStyle/>
          <a:p>
            <a:pPr algn="l"/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浪淘沙的反思</a:t>
            </a:r>
            <a:endParaRPr lang="fr-FR" altLang="zh-TW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123" name="Espace réservé du contenu 2"/>
          <p:cNvSpPr>
            <a:spLocks noGrp="1"/>
          </p:cNvSpPr>
          <p:nvPr>
            <p:ph idx="1"/>
          </p:nvPr>
        </p:nvSpPr>
        <p:spPr>
          <a:xfrm>
            <a:off x="2428875" y="1772816"/>
            <a:ext cx="6257925" cy="4353347"/>
          </a:xfrm>
        </p:spPr>
        <p:txBody>
          <a:bodyPr/>
          <a:lstStyle/>
          <a:p>
            <a:pPr>
              <a:buFont typeface="Wingdings" panose="05000000000000000000" pitchFamily="2" charset="2"/>
              <a:buChar char="n"/>
            </a:pP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為何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hlinkClick r:id="rId3"/>
              </a:rPr>
              <a:t>浪淘沙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從衝突抗爭這樣的一個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楔子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開始</a:t>
            </a:r>
            <a:r>
              <a:rPr lang="en-US" altLang="zh-TW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?</a:t>
            </a:r>
          </a:p>
          <a:p>
            <a:pPr>
              <a:buFont typeface="Wingdings" panose="05000000000000000000" pitchFamily="2" charset="2"/>
              <a:buChar char="n"/>
            </a:pPr>
            <a:r>
              <a:rPr lang="zh-TW" altLang="en-US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導演用這樣的模式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引領閱聽人進入劇情，要表達怎樣的觀念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？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re 1"/>
          <p:cNvSpPr>
            <a:spLocks noGrp="1"/>
          </p:cNvSpPr>
          <p:nvPr>
            <p:ph type="title"/>
          </p:nvPr>
        </p:nvSpPr>
        <p:spPr>
          <a:xfrm>
            <a:off x="500034" y="571480"/>
            <a:ext cx="8229600" cy="1143000"/>
          </a:xfrm>
        </p:spPr>
        <p:txBody>
          <a:bodyPr/>
          <a:lstStyle/>
          <a:p>
            <a:r>
              <a:rPr lang="zh-TW" altLang="en-US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總結性討論</a:t>
            </a:r>
            <a:endParaRPr lang="fr-FR" altLang="zh-TW" b="1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147" name="Espace réservé du contenu 2"/>
          <p:cNvSpPr>
            <a:spLocks noGrp="1"/>
          </p:cNvSpPr>
          <p:nvPr>
            <p:ph idx="1"/>
          </p:nvPr>
        </p:nvSpPr>
        <p:spPr>
          <a:xfrm>
            <a:off x="457200" y="2348879"/>
            <a:ext cx="8229600" cy="4105895"/>
          </a:xfrm>
        </p:spPr>
        <p:txBody>
          <a:bodyPr/>
          <a:lstStyle/>
          <a:p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對於今天的主角蔡阿信，我們應該如何的</a:t>
            </a:r>
            <a:r>
              <a:rPr lang="zh-TW" altLang="en-US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評價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與</a:t>
            </a:r>
            <a:r>
              <a:rPr lang="zh-TW" altLang="en-US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定位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？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從這樣的一個討論的過程中，我們透過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凝視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著蔡阿信的一生，又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再現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出什麼樣的</a:t>
            </a:r>
            <a:r>
              <a:rPr lang="zh-TW" altLang="en-US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省思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？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不管是對女性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還是對時代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Picture 2" descr="http://sites.powercam.cc/sysdata/57/257/album/0b982369e7a24645/l/7694_d41210a3.jpg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5786" y="214290"/>
            <a:ext cx="8001032" cy="5715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re 1"/>
          <p:cNvSpPr>
            <a:spLocks noGrp="1"/>
          </p:cNvSpPr>
          <p:nvPr>
            <p:ph type="title"/>
          </p:nvPr>
        </p:nvSpPr>
        <p:spPr>
          <a:xfrm>
            <a:off x="500034" y="571480"/>
            <a:ext cx="8229600" cy="1143000"/>
          </a:xfrm>
        </p:spPr>
        <p:txBody>
          <a:bodyPr/>
          <a:lstStyle/>
          <a:p>
            <a:r>
              <a:rPr lang="zh-TW" altLang="en-US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結論</a:t>
            </a:r>
            <a:endParaRPr lang="fr-FR" altLang="zh-TW" b="1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147" name="Espace réservé du contenu 2"/>
          <p:cNvSpPr>
            <a:spLocks noGrp="1"/>
          </p:cNvSpPr>
          <p:nvPr>
            <p:ph idx="1"/>
          </p:nvPr>
        </p:nvSpPr>
        <p:spPr>
          <a:xfrm>
            <a:off x="457200" y="2348879"/>
            <a:ext cx="8229600" cy="4105895"/>
          </a:xfrm>
        </p:spPr>
        <p:txBody>
          <a:bodyPr/>
          <a:lstStyle/>
          <a:p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她的故事是用生命換來的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但，很多人擁有生命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卻，缺乏</a:t>
            </a:r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動人</a:t>
            </a:r>
            <a:r>
              <a:rPr lang="zh-TW" altLang="en-US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故事	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她的一生就是台灣歷史的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縮影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東方白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她的命運就是台灣人的命運，很有歷史性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Picture 2" descr="http://sites.powercam.cc/sysdata/57/257/album/0b982369e7a24645/l/7694_d41210a3.jpg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5786" y="214290"/>
            <a:ext cx="8001032" cy="5715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55782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altLang="zh-TW" b="1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845024"/>
          </a:xfrm>
        </p:spPr>
        <p:txBody>
          <a:bodyPr/>
          <a:lstStyle/>
          <a:p>
            <a:endParaRPr lang="zh-TW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480" y="357166"/>
            <a:ext cx="6194968" cy="3097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圖片 5" descr="04285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00430" y="3714752"/>
            <a:ext cx="2200275" cy="2857500"/>
          </a:xfrm>
          <a:prstGeom prst="rect">
            <a:avLst/>
          </a:prstGeom>
        </p:spPr>
      </p:pic>
      <p:pic>
        <p:nvPicPr>
          <p:cNvPr id="7" name="圖片 6" descr="04287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6500" y="3643314"/>
            <a:ext cx="2857500" cy="2857500"/>
          </a:xfrm>
          <a:prstGeom prst="rect">
            <a:avLst/>
          </a:prstGeom>
        </p:spPr>
      </p:pic>
      <p:pic>
        <p:nvPicPr>
          <p:cNvPr id="8" name="圖片 7" descr="04289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3714752"/>
            <a:ext cx="2857500" cy="2486025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0332" y="1155814"/>
            <a:ext cx="3243263" cy="1500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69146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re 1"/>
          <p:cNvSpPr>
            <a:spLocks noGrp="1"/>
          </p:cNvSpPr>
          <p:nvPr>
            <p:ph type="title"/>
          </p:nvPr>
        </p:nvSpPr>
        <p:spPr>
          <a:xfrm>
            <a:off x="548177" y="500042"/>
            <a:ext cx="8229600" cy="552694"/>
          </a:xfrm>
        </p:spPr>
        <p:txBody>
          <a:bodyPr/>
          <a:lstStyle/>
          <a:p>
            <a:endParaRPr lang="fr-FR" altLang="zh-TW" b="1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600064" y="2132856"/>
            <a:ext cx="8229600" cy="1800201"/>
          </a:xfrm>
        </p:spPr>
        <p:txBody>
          <a:bodyPr/>
          <a:lstStyle/>
          <a:p>
            <a:pPr marL="0" indent="0" algn="ctr">
              <a:buNone/>
            </a:pPr>
            <a:r>
              <a:rPr lang="zh-TW" altLang="en-US" sz="44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感謝各位的聆聽與參與</a:t>
            </a:r>
            <a:r>
              <a:rPr lang="zh-TW" altLang="en-US" sz="44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！</a:t>
            </a:r>
          </a:p>
        </p:txBody>
      </p:sp>
      <p:pic>
        <p:nvPicPr>
          <p:cNvPr id="4" name="圖片 3" descr="th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9832" y="3140968"/>
            <a:ext cx="3571900" cy="2881333"/>
          </a:xfrm>
          <a:prstGeom prst="rect">
            <a:avLst/>
          </a:prstGeom>
        </p:spPr>
      </p:pic>
      <p:pic>
        <p:nvPicPr>
          <p:cNvPr id="5" name="Picture 2" descr="http://sites.powercam.cc/sysdata/57/257/album/0b982369e7a24645/l/7694_d41210a3.jpg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96499" y="510748"/>
            <a:ext cx="8001032" cy="5760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00700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re 1"/>
          <p:cNvSpPr>
            <a:spLocks noGrp="1"/>
          </p:cNvSpPr>
          <p:nvPr>
            <p:ph type="title"/>
          </p:nvPr>
        </p:nvSpPr>
        <p:spPr>
          <a:xfrm>
            <a:off x="2428875" y="274638"/>
            <a:ext cx="6257925" cy="1143000"/>
          </a:xfrm>
        </p:spPr>
        <p:txBody>
          <a:bodyPr/>
          <a:lstStyle/>
          <a:p>
            <a:pPr algn="l"/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  序幕</a:t>
            </a:r>
            <a:endParaRPr lang="fr-FR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075" name="Espace réservé du contenu 2"/>
          <p:cNvSpPr>
            <a:spLocks noGrp="1"/>
          </p:cNvSpPr>
          <p:nvPr>
            <p:ph idx="1"/>
          </p:nvPr>
        </p:nvSpPr>
        <p:spPr>
          <a:xfrm>
            <a:off x="2428875" y="1600200"/>
            <a:ext cx="6257925" cy="4525963"/>
          </a:xfrm>
        </p:spPr>
        <p:txBody>
          <a:bodyPr/>
          <a:lstStyle/>
          <a:p>
            <a:pPr>
              <a:buFont typeface="Wingdings" panose="05000000000000000000" pitchFamily="2" charset="2"/>
              <a:buChar char="l"/>
            </a:pP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後宮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甄嬛傳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>
              <a:buFont typeface="Wingdings" panose="05000000000000000000" pitchFamily="2" charset="2"/>
              <a:buChar char="p"/>
            </a:pPr>
            <a:r>
              <a:rPr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女性以男性為生存主體的悲歌</a:t>
            </a:r>
            <a:endParaRPr lang="en-US" altLang="zh-TW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傾城之戀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>
              <a:buFont typeface="Wingdings" panose="05000000000000000000" pitchFamily="2" charset="2"/>
              <a:buChar char="p"/>
            </a:pPr>
            <a:r>
              <a:rPr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白流蘇的聰慧與無奈</a:t>
            </a:r>
            <a:endParaRPr lang="en-US" altLang="zh-TW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浪</a:t>
            </a:r>
            <a:r>
              <a:rPr lang="zh-TW" altLang="en-US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淘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沙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>
              <a:buFont typeface="Wingdings" panose="05000000000000000000" pitchFamily="2" charset="2"/>
              <a:buChar char="p"/>
            </a:pPr>
            <a:r>
              <a:rPr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女性的悲歌</a:t>
            </a:r>
            <a:endParaRPr lang="en-US" altLang="zh-TW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>
              <a:buFont typeface="Wingdings" panose="05000000000000000000" pitchFamily="2" charset="2"/>
              <a:buChar char="p"/>
            </a:pPr>
            <a:r>
              <a:rPr lang="zh-TW" altLang="en-US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女性的</a:t>
            </a:r>
            <a:r>
              <a:rPr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堅毅</a:t>
            </a:r>
            <a:endParaRPr lang="en-US" altLang="zh-TW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>
              <a:buFont typeface="Wingdings" panose="05000000000000000000" pitchFamily="2" charset="2"/>
              <a:buChar char="p"/>
            </a:pPr>
            <a:r>
              <a:rPr lang="zh-TW" altLang="en-US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女性的無奈</a:t>
            </a:r>
            <a:endParaRPr lang="fr-FR" altLang="zh-TW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buFont typeface="Wingdings" panose="05000000000000000000" pitchFamily="2" charset="2"/>
              <a:buChar char="n"/>
            </a:pP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re 1"/>
          <p:cNvSpPr>
            <a:spLocks noGrp="1"/>
          </p:cNvSpPr>
          <p:nvPr>
            <p:ph type="title"/>
          </p:nvPr>
        </p:nvSpPr>
        <p:spPr>
          <a:xfrm>
            <a:off x="2428875" y="274638"/>
            <a:ext cx="6257925" cy="1143000"/>
          </a:xfrm>
        </p:spPr>
        <p:txBody>
          <a:bodyPr/>
          <a:lstStyle/>
          <a:p>
            <a:pPr algn="l"/>
            <a:endParaRPr lang="fr-FR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075" name="Espace réservé du contenu 2"/>
          <p:cNvSpPr>
            <a:spLocks noGrp="1"/>
          </p:cNvSpPr>
          <p:nvPr>
            <p:ph idx="1"/>
          </p:nvPr>
        </p:nvSpPr>
        <p:spPr>
          <a:xfrm>
            <a:off x="2428875" y="1600200"/>
            <a:ext cx="6257925" cy="4525963"/>
          </a:xfrm>
        </p:spPr>
        <p:txBody>
          <a:bodyPr/>
          <a:lstStyle/>
          <a:p>
            <a:endParaRPr lang="fr-FR" altLang="zh-TW" dirty="0" smtClean="0"/>
          </a:p>
        </p:txBody>
      </p:sp>
      <p:pic>
        <p:nvPicPr>
          <p:cNvPr id="1026" name="Picture 2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431452"/>
            <a:ext cx="6288093" cy="445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5616" y="215922"/>
            <a:ext cx="4448175" cy="666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415" y="80138"/>
            <a:ext cx="3600400" cy="27603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4582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re 1"/>
          <p:cNvSpPr>
            <a:spLocks noGrp="1"/>
          </p:cNvSpPr>
          <p:nvPr>
            <p:ph type="title"/>
          </p:nvPr>
        </p:nvSpPr>
        <p:spPr>
          <a:xfrm>
            <a:off x="2428875" y="274638"/>
            <a:ext cx="6257925" cy="1143000"/>
          </a:xfrm>
        </p:spPr>
        <p:txBody>
          <a:bodyPr/>
          <a:lstStyle/>
          <a:p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臺灣青年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》</a:t>
            </a:r>
            <a:endParaRPr lang="fr-FR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075" name="Espace réservé du contenu 2"/>
          <p:cNvSpPr>
            <a:spLocks noGrp="1"/>
          </p:cNvSpPr>
          <p:nvPr>
            <p:ph idx="1"/>
          </p:nvPr>
        </p:nvSpPr>
        <p:spPr>
          <a:xfrm>
            <a:off x="2428875" y="1600200"/>
            <a:ext cx="6257925" cy="4525963"/>
          </a:xfrm>
        </p:spPr>
        <p:txBody>
          <a:bodyPr/>
          <a:lstStyle/>
          <a:p>
            <a:pPr>
              <a:buFont typeface="Wingdings" panose="05000000000000000000" pitchFamily="2" charset="2"/>
              <a:buChar char="n"/>
            </a:pP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林獻堂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	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蔡惠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	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如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p"/>
            </a:pP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在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東京成立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《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新民會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》</a:t>
            </a:r>
          </a:p>
          <a:p>
            <a:pPr>
              <a:buFont typeface="Wingdings" panose="05000000000000000000" pitchFamily="2" charset="2"/>
              <a:buChar char="n"/>
            </a:pP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創辦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《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臺灣青年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》</a:t>
            </a:r>
          </a:p>
          <a:p>
            <a:pPr lvl="1">
              <a:buFont typeface="Wingdings" panose="05000000000000000000" pitchFamily="2" charset="2"/>
              <a:buChar char="p"/>
            </a:pPr>
            <a:r>
              <a:rPr lang="fr-FR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1920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7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月創刊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p"/>
            </a:pP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一群知識青年表達思想的刊物</a:t>
            </a:r>
            <a:endParaRPr lang="fr-FR" altLang="zh-TW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n"/>
            </a:pP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1922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4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月改名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《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臺灣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》</a:t>
            </a:r>
            <a:endParaRPr lang="en-US" altLang="zh-TW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p"/>
            </a:pP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1924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4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月停刊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p"/>
            </a:pP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併入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《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臺灣民報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》</a:t>
            </a:r>
            <a:endParaRPr lang="en-US" altLang="zh-TW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p"/>
            </a:pPr>
            <a:endParaRPr lang="fr-FR" altLang="zh-TW" dirty="0" smtClean="0"/>
          </a:p>
        </p:txBody>
      </p:sp>
    </p:spTree>
    <p:extLst>
      <p:ext uri="{BB962C8B-B14F-4D97-AF65-F5344CB8AC3E}">
        <p14:creationId xmlns:p14="http://schemas.microsoft.com/office/powerpoint/2010/main" val="880508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re 1"/>
          <p:cNvSpPr>
            <a:spLocks noGrp="1"/>
          </p:cNvSpPr>
          <p:nvPr>
            <p:ph type="title"/>
          </p:nvPr>
        </p:nvSpPr>
        <p:spPr>
          <a:xfrm>
            <a:off x="2428875" y="274638"/>
            <a:ext cx="6257925" cy="1143000"/>
          </a:xfrm>
        </p:spPr>
        <p:txBody>
          <a:bodyPr/>
          <a:lstStyle/>
          <a:p>
            <a:r>
              <a:rPr lang="zh-TW" altLang="en-US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阿信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的美力人生</a:t>
            </a:r>
            <a:endParaRPr lang="fr-FR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075" name="Espace réservé du contenu 2"/>
          <p:cNvSpPr>
            <a:spLocks noGrp="1"/>
          </p:cNvSpPr>
          <p:nvPr>
            <p:ph idx="1"/>
          </p:nvPr>
        </p:nvSpPr>
        <p:spPr>
          <a:xfrm>
            <a:off x="2428875" y="1600200"/>
            <a:ext cx="6257925" cy="4525963"/>
          </a:xfrm>
        </p:spPr>
        <p:txBody>
          <a:bodyPr/>
          <a:lstStyle/>
          <a:p>
            <a:pPr>
              <a:buFont typeface="Wingdings" panose="05000000000000000000" pitchFamily="2" charset="2"/>
              <a:buChar char="n"/>
            </a:pPr>
            <a:r>
              <a:rPr lang="en-US" altLang="zh-TW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1899(1895-6)-</a:t>
            </a:r>
            <a:r>
              <a:rPr lang="en-US" altLang="zh-TW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1990</a:t>
            </a:r>
          </a:p>
          <a:p>
            <a:pPr lvl="1">
              <a:buFont typeface="Wingdings" panose="05000000000000000000" pitchFamily="2" charset="2"/>
              <a:buChar char="n"/>
            </a:pPr>
            <a:r>
              <a:rPr lang="zh-TW" altLang="en-US" dirty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出生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在艋舺</a:t>
            </a:r>
            <a:endParaRPr lang="en-US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n"/>
            </a:pPr>
            <a:r>
              <a:rPr lang="zh-TW" altLang="en-US" dirty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有二段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婚姻</a:t>
            </a:r>
            <a:endParaRPr lang="en-US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n"/>
            </a:pPr>
            <a:r>
              <a:rPr lang="zh-TW" altLang="en-US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徘徊</a:t>
            </a:r>
            <a:r>
              <a:rPr lang="zh-TW" alt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在幸</a:t>
            </a:r>
            <a:r>
              <a:rPr lang="zh-TW" altLang="en-US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與不幸</a:t>
            </a:r>
            <a:r>
              <a:rPr lang="zh-TW" alt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之間</a:t>
            </a:r>
            <a:endParaRPr lang="en-US" altLang="zh-TW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p"/>
            </a:pPr>
            <a:r>
              <a:rPr lang="en-US" altLang="zh-TW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5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歲喪父</a:t>
            </a:r>
            <a:r>
              <a:rPr lang="en-US" altLang="zh-TW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&amp;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養父疼愛</a:t>
            </a:r>
            <a:endParaRPr lang="en-US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n"/>
            </a:pPr>
            <a:r>
              <a:rPr lang="zh-TW" altLang="en-US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決定</a:t>
            </a:r>
            <a:r>
              <a:rPr lang="zh-TW" alt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於</a:t>
            </a:r>
            <a:r>
              <a:rPr lang="zh-TW" alt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選擇與堅持之際</a:t>
            </a:r>
            <a:endParaRPr lang="en-US" altLang="zh-TW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p"/>
            </a:pP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童養媳</a:t>
            </a:r>
            <a:endParaRPr lang="en-US" altLang="zh-TW" dirty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n"/>
            </a:pPr>
            <a:endParaRPr lang="fr-FR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9125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re 1"/>
          <p:cNvSpPr>
            <a:spLocks noGrp="1"/>
          </p:cNvSpPr>
          <p:nvPr>
            <p:ph type="title"/>
          </p:nvPr>
        </p:nvSpPr>
        <p:spPr>
          <a:xfrm>
            <a:off x="2428875" y="274638"/>
            <a:ext cx="6257925" cy="1143000"/>
          </a:xfrm>
        </p:spPr>
        <p:txBody>
          <a:bodyPr/>
          <a:lstStyle/>
          <a:p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舞動青春的扉頁</a:t>
            </a:r>
            <a:endParaRPr lang="fr-FR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075" name="Espace réservé du contenu 2"/>
          <p:cNvSpPr>
            <a:spLocks noGrp="1"/>
          </p:cNvSpPr>
          <p:nvPr>
            <p:ph idx="1"/>
          </p:nvPr>
        </p:nvSpPr>
        <p:spPr>
          <a:xfrm>
            <a:off x="2428875" y="1600200"/>
            <a:ext cx="6257925" cy="4525963"/>
          </a:xfrm>
        </p:spPr>
        <p:txBody>
          <a:bodyPr/>
          <a:lstStyle/>
          <a:p>
            <a:pPr>
              <a:buFont typeface="Wingdings" panose="05000000000000000000" pitchFamily="2" charset="2"/>
              <a:buChar char="n"/>
            </a:pPr>
            <a:r>
              <a:rPr lang="en-US" altLang="zh-TW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6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歲入私塾→漢文</a:t>
            </a:r>
            <a:endParaRPr lang="en-US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n"/>
            </a:pPr>
            <a:r>
              <a:rPr lang="en-US" altLang="zh-TW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8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歲入大稻埕公學校→日文</a:t>
            </a:r>
            <a:endParaRPr lang="en-US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n"/>
            </a:pPr>
            <a:r>
              <a:rPr lang="en-US" altLang="zh-TW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12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歲入淡水女學校</a:t>
            </a:r>
            <a:endParaRPr lang="en-US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n"/>
            </a:pPr>
            <a:r>
              <a:rPr lang="en-US" altLang="zh-TW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18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歲留日→東京女子醫學專門學校</a:t>
            </a:r>
            <a:endParaRPr lang="en-US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n"/>
            </a:pPr>
            <a:r>
              <a:rPr lang="en-US" altLang="zh-TW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22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歲學成返台</a:t>
            </a:r>
            <a:endParaRPr lang="en-US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n"/>
            </a:pPr>
            <a:r>
              <a:rPr lang="zh-TW" altLang="en-US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萬綠叢中一點紅的悲歡</a:t>
            </a:r>
            <a:r>
              <a:rPr lang="zh-TW" alt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歲月</a:t>
            </a:r>
            <a:endParaRPr lang="en-US" altLang="zh-TW" dirty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n"/>
            </a:pPr>
            <a:endParaRPr lang="fr-FR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5262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re 1"/>
          <p:cNvSpPr>
            <a:spLocks noGrp="1"/>
          </p:cNvSpPr>
          <p:nvPr>
            <p:ph type="title"/>
          </p:nvPr>
        </p:nvSpPr>
        <p:spPr>
          <a:xfrm>
            <a:off x="2411760" y="188640"/>
            <a:ext cx="6257925" cy="1012974"/>
          </a:xfrm>
        </p:spPr>
        <p:txBody>
          <a:bodyPr/>
          <a:lstStyle/>
          <a:p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行醫的流光歲月</a:t>
            </a:r>
            <a:endParaRPr lang="fr-FR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075" name="Espace réservé du contenu 2"/>
          <p:cNvSpPr>
            <a:spLocks noGrp="1"/>
          </p:cNvSpPr>
          <p:nvPr>
            <p:ph idx="1"/>
          </p:nvPr>
        </p:nvSpPr>
        <p:spPr>
          <a:xfrm>
            <a:off x="2428875" y="1124744"/>
            <a:ext cx="6257925" cy="5472608"/>
          </a:xfrm>
        </p:spPr>
        <p:txBody>
          <a:bodyPr/>
          <a:lstStyle/>
          <a:p>
            <a:pPr>
              <a:buFont typeface="Wingdings" panose="05000000000000000000" pitchFamily="2" charset="2"/>
              <a:buChar char="n"/>
            </a:pPr>
            <a:r>
              <a:rPr lang="en-US" altLang="zh-TW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1924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→在日新町開業</a:t>
            </a:r>
            <a:endParaRPr lang="en-US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p"/>
            </a:pP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與彭華英</a:t>
            </a:r>
            <a:r>
              <a:rPr lang="zh-TW" alt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結婚</a:t>
            </a:r>
            <a:r>
              <a:rPr lang="en-US" altLang="zh-TW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	</a:t>
            </a:r>
            <a:endParaRPr lang="en-US" altLang="zh-TW" b="1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n"/>
            </a:pPr>
            <a:r>
              <a:rPr lang="en-US" altLang="zh-TW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1926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年在台中開業</a:t>
            </a:r>
            <a:endParaRPr lang="en-US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p"/>
            </a:pP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開設</a:t>
            </a:r>
            <a:r>
              <a:rPr lang="zh-TW" alt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清信醫院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附設</a:t>
            </a:r>
            <a:r>
              <a:rPr lang="zh-TW" altLang="en-US" dirty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產婆講習所</a:t>
            </a:r>
            <a:endParaRPr lang="en-US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n"/>
            </a:pPr>
            <a:r>
              <a:rPr lang="en-US" altLang="zh-TW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1938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</a:t>
            </a:r>
            <a:r>
              <a:rPr lang="zh-TW" alt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結束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醫業至美國遊學</a:t>
            </a:r>
            <a:endParaRPr lang="en-US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n"/>
            </a:pPr>
            <a:r>
              <a:rPr lang="en-US" altLang="zh-TW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1941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年至加拿大訪問</a:t>
            </a:r>
            <a:endParaRPr lang="en-US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n"/>
            </a:pPr>
            <a:r>
              <a:rPr lang="en-US" altLang="zh-TW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1946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年返台</a:t>
            </a:r>
            <a:endParaRPr lang="en-US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n"/>
            </a:pPr>
            <a:r>
              <a:rPr lang="en-US" altLang="zh-TW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1949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再婚</a:t>
            </a:r>
            <a:r>
              <a:rPr lang="en-US" altLang="zh-TW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(Gibson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牧師</a:t>
            </a:r>
            <a:r>
              <a:rPr lang="en-US" altLang="zh-TW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至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加拿大定居</a:t>
            </a:r>
            <a:endParaRPr lang="en-US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n"/>
            </a:pPr>
            <a:r>
              <a:rPr lang="en-US" altLang="zh-TW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1979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返台探親</a:t>
            </a:r>
            <a:endParaRPr lang="fr-FR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8291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re 1"/>
          <p:cNvSpPr>
            <a:spLocks noGrp="1"/>
          </p:cNvSpPr>
          <p:nvPr>
            <p:ph type="title"/>
          </p:nvPr>
        </p:nvSpPr>
        <p:spPr>
          <a:xfrm>
            <a:off x="2411760" y="188640"/>
            <a:ext cx="6257925" cy="1012974"/>
          </a:xfrm>
        </p:spPr>
        <p:txBody>
          <a:bodyPr/>
          <a:lstStyle/>
          <a:p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世紀女性；台灣第一</a:t>
            </a:r>
            <a:endParaRPr lang="fr-FR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075" name="Espace réservé du contenu 2"/>
          <p:cNvSpPr>
            <a:spLocks noGrp="1"/>
          </p:cNvSpPr>
          <p:nvPr>
            <p:ph idx="1"/>
          </p:nvPr>
        </p:nvSpPr>
        <p:spPr>
          <a:xfrm>
            <a:off x="2428875" y="1412776"/>
            <a:ext cx="6257925" cy="5184576"/>
          </a:xfrm>
        </p:spPr>
        <p:txBody>
          <a:bodyPr/>
          <a:lstStyle/>
          <a:p>
            <a:pPr>
              <a:buFont typeface="Wingdings" panose="05000000000000000000" pitchFamily="2" charset="2"/>
              <a:buChar char="n"/>
            </a:pP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女共學生</a:t>
            </a:r>
            <a:r>
              <a:rPr lang="en-US" altLang="zh-TW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(Coed)</a:t>
            </a:r>
          </a:p>
          <a:p>
            <a:pPr>
              <a:buFont typeface="Wingdings" panose="05000000000000000000" pitchFamily="2" charset="2"/>
              <a:buChar char="n"/>
            </a:pP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女醫生</a:t>
            </a:r>
            <a:endParaRPr lang="en-US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n"/>
            </a:pP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私人興辦助產士學校</a:t>
            </a:r>
            <a:endParaRPr lang="en-US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p"/>
            </a:pPr>
            <a:r>
              <a:rPr lang="en-US" altLang="zh-TW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500</a:t>
            </a:r>
            <a:r>
              <a:rPr lang="zh-TW" altLang="en-US" dirty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位助產士；</a:t>
            </a:r>
            <a:r>
              <a:rPr lang="zh-TW" alt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台中之</a:t>
            </a:r>
            <a:r>
              <a:rPr lang="zh-TW" alt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母</a:t>
            </a:r>
            <a:endParaRPr lang="en-US" altLang="zh-TW" b="1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n"/>
            </a:pPr>
            <a:r>
              <a:rPr lang="zh-TW" altLang="en-US" dirty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有麻醉專業訓練的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醫師</a:t>
            </a:r>
            <a:endParaRPr lang="en-US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n"/>
            </a:pPr>
            <a:r>
              <a:rPr lang="zh-TW" altLang="en-US" dirty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女士在公共場合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演講</a:t>
            </a:r>
            <a:endParaRPr lang="en-US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n"/>
            </a:pPr>
            <a:r>
              <a:rPr lang="zh-TW" altLang="en-US" dirty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在北美當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住院醫師</a:t>
            </a:r>
            <a:endParaRPr lang="en-US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n"/>
            </a:pPr>
            <a:r>
              <a:rPr lang="zh-TW" altLang="en-US" dirty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在北美正式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開業行醫</a:t>
            </a:r>
            <a:endParaRPr lang="fr-FR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1362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re 1"/>
          <p:cNvSpPr>
            <a:spLocks noGrp="1"/>
          </p:cNvSpPr>
          <p:nvPr>
            <p:ph type="title"/>
          </p:nvPr>
        </p:nvSpPr>
        <p:spPr>
          <a:xfrm>
            <a:off x="2428875" y="274638"/>
            <a:ext cx="6257925" cy="1143000"/>
          </a:xfrm>
        </p:spPr>
        <p:txBody>
          <a:bodyPr/>
          <a:lstStyle/>
          <a:p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人格特質</a:t>
            </a:r>
            <a:endParaRPr lang="fr-FR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075" name="Espace réservé du contenu 2"/>
          <p:cNvSpPr>
            <a:spLocks noGrp="1"/>
          </p:cNvSpPr>
          <p:nvPr>
            <p:ph idx="1"/>
          </p:nvPr>
        </p:nvSpPr>
        <p:spPr>
          <a:xfrm>
            <a:off x="2428875" y="1340768"/>
            <a:ext cx="6257925" cy="5256584"/>
          </a:xfrm>
        </p:spPr>
        <p:txBody>
          <a:bodyPr/>
          <a:lstStyle/>
          <a:p>
            <a:pPr>
              <a:buFont typeface="Wingdings" panose="05000000000000000000" pitchFamily="2" charset="2"/>
              <a:buChar char="n"/>
            </a:pP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東方白＜浪淘沙＞</a:t>
            </a:r>
            <a:endParaRPr lang="en-US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p"/>
            </a:pP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性格剛毅，善良體貼，處事周詳</a:t>
            </a:r>
            <a:r>
              <a:rPr lang="zh-TW" alt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精確</a:t>
            </a:r>
            <a:endParaRPr lang="en-US" altLang="zh-TW" b="1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n"/>
            </a:pP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林莊生＜彭華英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先生印象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記＞</a:t>
            </a:r>
            <a:endParaRPr lang="en-US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p"/>
            </a:pP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外表優雅高尚，但帶著職業婦女的</a:t>
            </a:r>
            <a:r>
              <a:rPr lang="zh-TW" alt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冷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與一種不同凡俗的自負感</a:t>
            </a:r>
            <a:endParaRPr lang="en-US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n"/>
            </a:pP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巫永福→台灣作家</a:t>
            </a:r>
            <a:endParaRPr lang="en-US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p"/>
            </a:pP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爽朗；有笑容；很活潑；有氣質，</a:t>
            </a:r>
            <a:r>
              <a:rPr lang="zh-TW" alt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但</a:t>
            </a:r>
            <a:r>
              <a:rPr lang="zh-TW" altLang="en-US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個性強，不願輸給男人</a:t>
            </a:r>
            <a:endParaRPr lang="fr-FR" altLang="zh-TW" dirty="0" smtClean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5637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24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124</Template>
  <TotalTime>530</TotalTime>
  <Words>667</Words>
  <Application>Microsoft Office PowerPoint</Application>
  <PresentationFormat>如螢幕大小 (4:3)</PresentationFormat>
  <Paragraphs>112</Paragraphs>
  <Slides>19</Slides>
  <Notes>7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19</vt:i4>
      </vt:variant>
    </vt:vector>
  </HeadingPairs>
  <TitlesOfParts>
    <vt:vector size="20" baseType="lpstr">
      <vt:lpstr>124</vt:lpstr>
      <vt:lpstr>台灣阿信的美力人生</vt:lpstr>
      <vt:lpstr>        序幕</vt:lpstr>
      <vt:lpstr>PowerPoint 簡報</vt:lpstr>
      <vt:lpstr>《臺灣青年》</vt:lpstr>
      <vt:lpstr>阿信的美力人生</vt:lpstr>
      <vt:lpstr>舞動青春的扉頁</vt:lpstr>
      <vt:lpstr>行醫的流光歲月</vt:lpstr>
      <vt:lpstr>世紀女性；台灣第一</vt:lpstr>
      <vt:lpstr>人格特質</vt:lpstr>
      <vt:lpstr>SWOT分析</vt:lpstr>
      <vt:lpstr>協同論壇－1</vt:lpstr>
      <vt:lpstr>協同論壇－2</vt:lpstr>
      <vt:lpstr>協同論壇－3</vt:lpstr>
      <vt:lpstr>歷史的反思</vt:lpstr>
      <vt:lpstr>浪淘沙的反思</vt:lpstr>
      <vt:lpstr>總結性討論</vt:lpstr>
      <vt:lpstr>結論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台灣阿信的美力人生</dc:title>
  <dc:creator>USER</dc:creator>
  <cp:lastModifiedBy>USER</cp:lastModifiedBy>
  <cp:revision>23</cp:revision>
  <dcterms:created xsi:type="dcterms:W3CDTF">2014-04-02T14:03:55Z</dcterms:created>
  <dcterms:modified xsi:type="dcterms:W3CDTF">2014-05-04T09:09:21Z</dcterms:modified>
</cp:coreProperties>
</file>