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1" r:id="rId2"/>
    <p:sldId id="330" r:id="rId3"/>
    <p:sldId id="329" r:id="rId4"/>
    <p:sldId id="257" r:id="rId5"/>
    <p:sldId id="25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7" r:id="rId14"/>
    <p:sldId id="288" r:id="rId15"/>
    <p:sldId id="289" r:id="rId16"/>
    <p:sldId id="274" r:id="rId17"/>
    <p:sldId id="320" r:id="rId18"/>
    <p:sldId id="321" r:id="rId19"/>
    <p:sldId id="322" r:id="rId20"/>
    <p:sldId id="324" r:id="rId21"/>
    <p:sldId id="323" r:id="rId22"/>
    <p:sldId id="325" r:id="rId23"/>
    <p:sldId id="282" r:id="rId24"/>
    <p:sldId id="328" r:id="rId25"/>
    <p:sldId id="327" r:id="rId26"/>
    <p:sldId id="283" r:id="rId27"/>
    <p:sldId id="298" r:id="rId28"/>
    <p:sldId id="284" r:id="rId29"/>
    <p:sldId id="299" r:id="rId30"/>
    <p:sldId id="285" r:id="rId31"/>
    <p:sldId id="300" r:id="rId32"/>
    <p:sldId id="286" r:id="rId33"/>
    <p:sldId id="301" r:id="rId34"/>
    <p:sldId id="302" r:id="rId35"/>
    <p:sldId id="290" r:id="rId36"/>
    <p:sldId id="296" r:id="rId37"/>
    <p:sldId id="297" r:id="rId38"/>
    <p:sldId id="291" r:id="rId39"/>
    <p:sldId id="295" r:id="rId40"/>
    <p:sldId id="292" r:id="rId41"/>
    <p:sldId id="303" r:id="rId42"/>
    <p:sldId id="304" r:id="rId43"/>
    <p:sldId id="293" r:id="rId44"/>
    <p:sldId id="305" r:id="rId45"/>
    <p:sldId id="294" r:id="rId46"/>
    <p:sldId id="306" r:id="rId47"/>
    <p:sldId id="317" r:id="rId48"/>
    <p:sldId id="308" r:id="rId49"/>
    <p:sldId id="318" r:id="rId50"/>
    <p:sldId id="319" r:id="rId51"/>
    <p:sldId id="309" r:id="rId52"/>
    <p:sldId id="310" r:id="rId53"/>
    <p:sldId id="326" r:id="rId54"/>
    <p:sldId id="259" r:id="rId55"/>
    <p:sldId id="333" r:id="rId56"/>
    <p:sldId id="332" r:id="rId5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4726-D8E8-40C7-A003-BA8185BAE8F3}" type="datetimeFigureOut">
              <a:rPr lang="zh-TW" altLang="en-US" smtClean="0"/>
              <a:pPr/>
              <a:t>2014/11/10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498F-A6CE-4005-BC74-C9C0A7D2C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8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床下收納圖片引自</a:t>
            </a:r>
            <a:r>
              <a:rPr lang="en-US" altLang="zh-TW" dirty="0" smtClean="0"/>
              <a:t>http://www.befree.com.cn/school/a/10005066-1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498F-A6CE-4005-BC74-C9C0A7D2CE3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1550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57449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8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adipisicing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685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483768" y="343346"/>
            <a:ext cx="6203032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2483768" y="1337518"/>
            <a:ext cx="6203032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12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7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B1B4-0D61-4BE2-845E-9FDAC709E281}" type="datetime1">
              <a:rPr lang="zh-TW" altLang="en-US" smtClean="0"/>
              <a:pPr/>
              <a:t>2014/11/10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CF27-04E2-4C1A-AEF7-87A1272AA86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9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youtube.com/watch?v=WPvPC36wxS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PvPC36wxS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68&amp;cid=123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18" y="339502"/>
            <a:ext cx="7772400" cy="75790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倚天屠龍記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之另類思考</a:t>
            </a:r>
            <a:endParaRPr lang="fr-CA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3096344" cy="936104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健行科技大學邵承芬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fld id="{15C737B0-ACB8-4D10-B982-B520CD930107}" type="datetime1">
              <a:rPr lang="zh-TW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2014/11/10</a:t>
            </a:fld>
            <a:endParaRPr lang="fr-CA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7"/>
          <a:stretch/>
        </p:blipFill>
        <p:spPr bwMode="auto">
          <a:xfrm>
            <a:off x="1255464" y="1491630"/>
            <a:ext cx="6552243" cy="88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30" y="2715766"/>
            <a:ext cx="4832309" cy="9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－鮮於通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高矮二老者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－虎爪手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/72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路鷹蛇生死搏</a:t>
            </a:r>
            <a:endParaRPr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－金蠶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苗疆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－反兩儀刀法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11944" b="13056"/>
          <a:stretch/>
        </p:blipFill>
        <p:spPr bwMode="auto">
          <a:xfrm>
            <a:off x="5019674" y="2211710"/>
            <a:ext cx="4052317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－崆峒五老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－宗維俠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－唐文亮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－常敬之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一拳斷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8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崑崙派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－何太沖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班淑嫻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－正兩儀劍法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67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太極生兩儀；兩儀化四象；四象生八卦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021515"/>
            <a:ext cx="6096851" cy="41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八卦方位圖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1590"/>
            <a:ext cx="3715389" cy="3744416"/>
          </a:xfrm>
        </p:spPr>
      </p:pic>
    </p:spTree>
    <p:extLst>
      <p:ext uri="{BB962C8B-B14F-4D97-AF65-F5344CB8AC3E}">
        <p14:creationId xmlns:p14="http://schemas.microsoft.com/office/powerpoint/2010/main" val="3326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八卦配五行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03598"/>
            <a:ext cx="5156009" cy="3816424"/>
          </a:xfrm>
        </p:spPr>
      </p:pic>
    </p:spTree>
    <p:extLst>
      <p:ext uri="{BB962C8B-B14F-4D97-AF65-F5344CB8AC3E}">
        <p14:creationId xmlns:p14="http://schemas.microsoft.com/office/powerpoint/2010/main" val="1382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張無忌家世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00298" y="1214428"/>
            <a:ext cx="6329378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父→張翠山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母→殷翠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義父→金毛獅王謝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→武當派張三豐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→明教白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眉鷹王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混和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外省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本省；藍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62"/>
            <a:ext cx="247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-1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元朝末年，武林中盛傳，誰能同時擁有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屠龍刀和倚天劍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就能得知隱藏其中的巨大玄密，由此引發了武林中人對屠龍刀和倚天劍的爭奪。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「武林至尊，寶刀屠龍，號令天下，莫敢不從，倚天一出，誰與爭鋒」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-2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武當祖師張三豐的三弟子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愈岱巖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奉師之令下山扶弱濟貧，卻不慎捲入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海鹽幫與海沙派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搶奪屠龍刀的爭戰中，遭人暗算致殘。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五弟子張翠山在尋找真凶的途中遇到天鷹教的殷素素，兩個深知正邪兩教不共戴天，卻暗生情意。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在東海中的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王盤山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島上，江湖人士為屠龍刀再起紛爭，兩人為救島上的眾人，被明教金毛獅王謝遜脅迫至冰火島。兩人於島上成婚，並生下兒子張無忌。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張翠山、殷素素和謝遜也結為異姓兄弟。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-3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十年後三人返回中原，卻不料因為屠龍刀江湖引發爭戰，張翠山和殷素素的結合也引發了正邪兩派的紛爭。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張翠山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因得知三哥俞岱巖乃是殷素素所傷，再加上為保義兄謝遜，憤而自刎，而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殷素素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在萬念俱灰之下亦隨張翠山而去。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年幼的張無忌目睹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父母雙亡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，更被玄冥二老所傷，在張三豐及武當諸俠急力拼救無效之下，張三豐帶著張無忌前往少林寺以求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解毒。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凡事不要只看表面，不可輕易論斷他人。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－蓋棺論定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0"/>
            <a:ext cx="6565000" cy="49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5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-4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fontScale="925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途中經歷了種種生死考驗，張無忌憑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堅韌與淳厚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的性格在蝴蝶谷胡青牛處學得高超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醫術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，更在一次奇遇之下獲得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，除卻了身上的寒毒，並在光明頂密室內習得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乾坤大挪移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最後以超凡的武功在明教光明頂上化解了武林的血雨腥風，成為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明教教主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同時，張無忌對蒙古郡主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趙敏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、青梅竹馬的小夥伴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周芷若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、表妹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殷離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、少女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的傾慕卻是不知所措、難以取捨。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-5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屠龍刀和倚天劍的巨大誘惑使武林中唯利是圖之人不肯放過謝遜。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周芷若、趙敏與張無忌三人之間也變得撲朔迷離。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最後周芷若施計獲得屠龍刀和倚天劍，兩件天下無敵的利器在相互碰撞中雙雙折斷，露出了裡面的秘密。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原來屠龍刀中藏有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武穆遺書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，倚天劍藏有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九陰真經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-6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最後張無忌頓悟「武林至尊，寶刀屠龍，號令天下，莫敢不從，倚天一出，誰與爭鋒」的真正含意。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就是誰掌握到兵權，誰就可以一統江山，但如果這個人大權在握後肆意妄為，不論他有多大權力，也會有人像倚天劍一樣，站出來與之抗衡。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於是深悟真諦的張無忌辭掉明教教主之位，和趙敏一起遠走天涯。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張無忌與小昭進入光明頂秘室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由楊不悔的牙床中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陽頂天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夫人遺骨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乾坤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挪移心法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1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古代的逃生門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張無忌跟了她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指小昭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沒行出幾步，已到床前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那小鬟低聲道：「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通道在床裡！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他心下暗讚：「這機關布置得妙極！誰料得到秘道的入口處，竟會是在小姐香閨的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之中。」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0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376810" y="205979"/>
            <a:ext cx="630999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為何武俠小說中，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逃生門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內的機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設置在床下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流星蝴蝶劍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孫玉伯的逃生門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書房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壁畫後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195486"/>
            <a:ext cx="476726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2033587"/>
            <a:ext cx="476726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14463"/>
            <a:ext cx="55959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修習乾坤大挪移的心態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遇到難明之處，以之和醫理一加印證，往往便即豁然貫通。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共有一十九句未能照練。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8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知足不辱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不知足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在武學上→走火入魔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在做學問上→鑽牛角尖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食古不化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在待人處事上→眾叛親離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大到一個企業→頂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小到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個人→張彥文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/79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歲老翁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宋遠橋請殷天正率眾離開。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殷天正哈哈一笑，說道：「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雖已自樹門戶，但明教有難，豈能置身事外？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今日有死而已。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8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987574"/>
            <a:ext cx="6275040" cy="3607049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有死而已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義字當先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桃園結義之情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不求同年同月同日生，但願同年同月同日死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人生自古誰無死，留取丹心照汗青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文天祥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過零丁洋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&gt;</a:t>
            </a: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譚嗣同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不有死者，無以酬聖主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倚天屠龍記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文本解讀</a:t>
            </a:r>
            <a:endParaRPr lang="fr-CA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3096344" cy="936104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健行科技大學邵承芬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fld id="{15C737B0-ACB8-4D10-B982-B520CD930107}" type="datetime1">
              <a:rPr lang="zh-TW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2014/11/10</a:t>
            </a:fld>
            <a:endParaRPr lang="fr-CA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14390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3638"/>
            <a:ext cx="1828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俞蓮舟對明教的敬重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眾教徒一齊掙扎爬起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各人盤膝而坐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跟著楊逍念明教的經文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憐我世人，憂患實多！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俞蓮舟心想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不念自己身死，卻在憐憫眾人多憂多患，那實在是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大仁大勇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的胸襟啊。</a:t>
            </a:r>
          </a:p>
        </p:txBody>
      </p:sp>
    </p:spTree>
    <p:extLst>
      <p:ext uri="{BB962C8B-B14F-4D97-AF65-F5344CB8AC3E}">
        <p14:creationId xmlns:p14="http://schemas.microsoft.com/office/powerpoint/2010/main" val="585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孔子的仁→忠恕之道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盡己之謂忠；推己及人之謂恕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同理心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憐我世人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不畏死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有死而己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張無忌對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的一番開示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圓音冷笑道：張翠山自甘下流，受魔教妖女迷惑，便遭好色之報。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圓音的一隻右眼被殷素素在西子湖畔用暗器打瞎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大師是出家人，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四大皆空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，何必對舊事如此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念念不忘？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四大皆空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一般的四大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酒、色、財、氣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佛教中的五蘊之一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、受、想、行、識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心經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651"/>
            <a:ext cx="9144000" cy="477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出家人的執著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爭的是什麼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吃齋唸佛的人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台大名校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刻板印象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社會期待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醫治宗維俠練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所受的內傷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接續唐文亮的斷骨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領教常敬之的一拳斷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七傷拳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陰陽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人身五行，心屬火、肺屬金、腎屬水、脾屬土、肝屬木、再加上陰陽二氣，一練七傷，七者皆傷。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實則先傷己，再傷敵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我們週遭有什麼事物，讓我們先傷己，再傷敵？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損人不利己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學習怠惰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教學評量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內功修為倘若不到，那便練之有害無益。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民主自治的功力修為不夠。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校園中處處可見七傷拳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三十六招。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拿雲式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搶珠式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捕風式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捉影式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撫琴式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鼓瑟式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批亢式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抱殘式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守缺式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後發先至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5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後發先至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天下武學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強分派別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，乃是人為，這路龍爪手的擒拿功夫也未必是貴派所獨有。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有深厚的根基→觸類旁通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強分派別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派別尚可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如同現在聯招想打破名校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決戰光明頂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" y="1275606"/>
            <a:ext cx="9036496" cy="3816424"/>
          </a:xfrm>
        </p:spPr>
      </p:pic>
    </p:spTree>
    <p:extLst>
      <p:ext uri="{BB962C8B-B14F-4D97-AF65-F5344CB8AC3E}">
        <p14:creationId xmlns:p14="http://schemas.microsoft.com/office/powerpoint/2010/main" val="1318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鮮於通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害死胡青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原來這「金蠶蠱毒」乃天下毒物之最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武林中人說及時無不切齒痛恨。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6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迷思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難道沒有敗類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功課好的不會作弊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作弊的一定是功課不好的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名校學生一定是優秀的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名校就是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品牌保證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這次的食安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頂新魏家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企業形象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企業信譽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名譽代表什麼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操守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反兩儀刀法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正兩儀劍法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刀劍合璧，兩儀化四象，四象生八卦，陰陽相調，水火相濟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忌，你也未免太過小覻了天下英雄。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驕者必敗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這四個字，從今以後可得好好記在心中。焉知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世上沒有比乾坤大挪移更厲害的功夫，沒有比九陽神功更渾厚的內勁。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123478"/>
            <a:ext cx="6285384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驕者必敗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得意忘形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疏忽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魔鬼藏在細節裡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滿招損；謙受益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武功博大精深，豈是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的旁門左道所及。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華夷之別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地域之分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旁門左道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崑崙派何太沖夫婦偷襲張無忌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不料張無忌心意不動，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九陽神功自然護體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，變招快極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但饒是如此，背上衣衫也已給劃破了兩條長縫，實是險極。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九陽神功自然護體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放在現代，有何相似之處？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放在學習上，亦有何相似之處？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Ex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：危機意識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乾坤大挪移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倚天劍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發揮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的本事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峭壁斷雲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滅絕師太右膝跪地，舉劍削他手腕，張無忌變拍為拿，反手勾處，已將倚天劍輕輕巧巧的奪了過來。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周芷若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忽聽得滅絕師太厲聲喝道：「芷若，一劍將他殺了！」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倉卒間無暇細想，順手接過倚天劍，手起劍出，便向張無忌胸口刺了過去。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張無忌適才連敗各派高手，武功高強，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胸襟寬博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，不論是友是敵，無不暗暗敬仰，這時見他無端端的被周芷若刺了一劍，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均感不忿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，眼見倚天劍透胸而入，傷勢極重，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都關心這一劍是否致命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金庸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(1924-)</a:t>
            </a:r>
            <a:b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fr-CA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6" y="1486785"/>
            <a:ext cx="2325040" cy="2518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03065"/>
            <a:ext cx="2362530" cy="2480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笑臉 7"/>
          <p:cNvSpPr/>
          <p:nvPr/>
        </p:nvSpPr>
        <p:spPr>
          <a:xfrm>
            <a:off x="4644008" y="2931790"/>
            <a:ext cx="360040" cy="288032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6217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48" y="2835647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995936" y="422793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射雕三部曲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從敵對到關心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情感的轉換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胸襟寬博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還有什麼其它因素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明教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武當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在正邪之間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調和劑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轉化劑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-6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人人須得嚴守教規，為善去惡、行俠仗義。本教兄弟之間，務須親愛互助，有如手足，切戒自相爭鬥。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本教和中原各大門派此後既往不咎，前愆盡釋，不再去和各門派尋仇。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前赴海外，迎歸謝法王，由他攝行教主，然後設法尋覓聖火令。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約法三章代表著什麼意涵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權力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紀律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張無忌究竟有無一統江山的欲望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倚天的啟發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江湖愈老；膽子愈小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思前想後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勇往直前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初生之犢不畏虎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社會的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善良的初衷不變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秦檜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權臣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韓信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叛將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1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職場系動物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鴿派→溫和善良，缺乏競爭力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派→爭強好勝，戰鬥力十足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鸚鵡→跟屁蟲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鴕鳥→活在自己的象牙塔中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羊→獨行俠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您是那一種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文本中各有那些人是上述類型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8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最後的好奇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張無忌究竟屬不屬於人生勝利組？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請大家評論看看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是，為什麼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不是，又是為什麼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要有自己的看法與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見解→您對人生勝利組的看法。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02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明教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－教主→陽頂天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－光明左右使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－四大護教法王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－五行旗使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－五散人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3333"/>
          <a:stretch/>
        </p:blipFill>
        <p:spPr bwMode="auto">
          <a:xfrm>
            <a:off x="4085456" y="1851670"/>
            <a:ext cx="4572000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－空字輩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－圓字輩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真、音、心、業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/>
          <a:stretch/>
        </p:blipFill>
        <p:spPr bwMode="auto">
          <a:xfrm>
            <a:off x="3347864" y="2972147"/>
            <a:ext cx="1705128" cy="1967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5989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武當派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張三豐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－武當七俠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宋遠橋；俞蓮舟；俞岱巖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癱瘓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；張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松溪；張翠山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已故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；殷梨亭；莫聲  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谷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－第三代→宋青書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8191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9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峨嵋派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－滅絕師太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－丁敏君；周芷若；靜玄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3598"/>
            <a:ext cx="2702818" cy="32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0825"/>
            <a:ext cx="2122623" cy="15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1790"/>
            <a:ext cx="2448272" cy="18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2561</Words>
  <Application>Microsoft Office PowerPoint</Application>
  <PresentationFormat>如螢幕大小 (16:9)</PresentationFormat>
  <Paragraphs>276</Paragraphs>
  <Slides>56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183</vt:lpstr>
      <vt:lpstr>《倚天屠龍記》之另類思考</vt:lpstr>
      <vt:lpstr>省思</vt:lpstr>
      <vt:lpstr>《倚天屠龍記》文本解讀</vt:lpstr>
      <vt:lpstr>決戰光明頂</vt:lpstr>
      <vt:lpstr>作者金庸(1924-) 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太極生兩儀；兩儀化四象；四象生八卦</vt:lpstr>
      <vt:lpstr>八卦方位圖</vt:lpstr>
      <vt:lpstr>八卦配五行</vt:lpstr>
      <vt:lpstr>張無忌家世</vt:lpstr>
      <vt:lpstr>文本簡介-1</vt:lpstr>
      <vt:lpstr>文本簡介-2</vt:lpstr>
      <vt:lpstr>文本簡介-3</vt:lpstr>
      <vt:lpstr>文本簡介-4</vt:lpstr>
      <vt:lpstr>文本簡介-5</vt:lpstr>
      <vt:lpstr>文本簡介-6</vt:lpstr>
      <vt:lpstr>第二十章 與子共穴相扶將-1</vt:lpstr>
      <vt:lpstr>古代的逃生門</vt:lpstr>
      <vt:lpstr>思考-</vt:lpstr>
      <vt:lpstr>第二十章 與子共穴相扶將-2</vt:lpstr>
      <vt:lpstr>思考-</vt:lpstr>
      <vt:lpstr>第二十章 與子共穴相扶將-3</vt:lpstr>
      <vt:lpstr>思考-</vt:lpstr>
      <vt:lpstr>第二十章 與子共穴相扶持-4</vt:lpstr>
      <vt:lpstr>思考-</vt:lpstr>
      <vt:lpstr>第二十章 與子共穴相扶將-5</vt:lpstr>
      <vt:lpstr>四大皆空</vt:lpstr>
      <vt:lpstr>思考-</vt:lpstr>
      <vt:lpstr>第二十一章 排難解紛當六強-1</vt:lpstr>
      <vt:lpstr>七傷拳</vt:lpstr>
      <vt:lpstr>思考-</vt:lpstr>
      <vt:lpstr>第二十一章 排難解紛當六強-2</vt:lpstr>
      <vt:lpstr>思考-</vt:lpstr>
      <vt:lpstr>第二十一章 排難解紛當六強-3</vt:lpstr>
      <vt:lpstr>思考-</vt:lpstr>
      <vt:lpstr>思考-</vt:lpstr>
      <vt:lpstr>第二十一章 排難解紛當六強-4</vt:lpstr>
      <vt:lpstr>思考-</vt:lpstr>
      <vt:lpstr>第二十二章 群雄歸心約三章-1</vt:lpstr>
      <vt:lpstr>第二十二章 群雄歸心約三章-2</vt:lpstr>
      <vt:lpstr>思考-</vt:lpstr>
      <vt:lpstr>第二十二章 群雄歸心約三章-3</vt:lpstr>
      <vt:lpstr>第二十二章 群雄歸心約三章-4</vt:lpstr>
      <vt:lpstr>思考-</vt:lpstr>
      <vt:lpstr>第二十二章 群雄歸心約三章-5</vt:lpstr>
      <vt:lpstr>第二十二章 群雄歸心約三章-6</vt:lpstr>
      <vt:lpstr>思考-</vt:lpstr>
      <vt:lpstr>倚天的啟發</vt:lpstr>
      <vt:lpstr>職場系動物</vt:lpstr>
      <vt:lpstr>最後的好奇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44</cp:revision>
  <dcterms:created xsi:type="dcterms:W3CDTF">2014-11-06T14:46:52Z</dcterms:created>
  <dcterms:modified xsi:type="dcterms:W3CDTF">2014-11-10T12:52:23Z</dcterms:modified>
</cp:coreProperties>
</file>